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64" r:id="rId2"/>
    <p:sldId id="274" r:id="rId3"/>
    <p:sldId id="265" r:id="rId4"/>
    <p:sldId id="317" r:id="rId5"/>
    <p:sldId id="312" r:id="rId6"/>
    <p:sldId id="316" r:id="rId7"/>
    <p:sldId id="277" r:id="rId8"/>
    <p:sldId id="275" r:id="rId9"/>
    <p:sldId id="309" r:id="rId10"/>
    <p:sldId id="315" r:id="rId11"/>
    <p:sldId id="259" r:id="rId12"/>
    <p:sldId id="297" r:id="rId13"/>
    <p:sldId id="307" r:id="rId14"/>
    <p:sldId id="308" r:id="rId15"/>
    <p:sldId id="298" r:id="rId16"/>
    <p:sldId id="299" r:id="rId17"/>
    <p:sldId id="300" r:id="rId18"/>
    <p:sldId id="301" r:id="rId19"/>
    <p:sldId id="284" r:id="rId20"/>
    <p:sldId id="287" r:id="rId21"/>
    <p:sldId id="285" r:id="rId22"/>
    <p:sldId id="311" r:id="rId23"/>
    <p:sldId id="310" r:id="rId24"/>
    <p:sldId id="286" r:id="rId25"/>
    <p:sldId id="288" r:id="rId26"/>
    <p:sldId id="289" r:id="rId27"/>
    <p:sldId id="282" r:id="rId28"/>
    <p:sldId id="303" r:id="rId29"/>
    <p:sldId id="313" r:id="rId30"/>
    <p:sldId id="305" r:id="rId31"/>
    <p:sldId id="302" r:id="rId32"/>
    <p:sldId id="314" r:id="rId33"/>
    <p:sldId id="296" r:id="rId34"/>
    <p:sldId id="258" r:id="rId35"/>
    <p:sldId id="294" r:id="rId36"/>
    <p:sldId id="273" r:id="rId37"/>
    <p:sldId id="306" r:id="rId38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FF"/>
    <a:srgbClr val="CC0066"/>
    <a:srgbClr val="FF00FF"/>
    <a:srgbClr val="FF0066"/>
    <a:srgbClr val="FF9933"/>
    <a:srgbClr val="000099"/>
    <a:srgbClr val="339966"/>
    <a:srgbClr val="99FF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76" d="100"/>
          <a:sy n="76" d="100"/>
        </p:scale>
        <p:origin x="10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14T13:26:08.942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Relationship Id="rId4" Type="http://schemas.openxmlformats.org/officeDocument/2006/relationships/image" Target="../media/image5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hyperlink" Target="201708251636200&#24188;&#20818;&#22290;&#25910;&#36864;&#36027;&#36774;&#27861;.pdf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Relationship Id="rId4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201708251636200&#24188;&#20818;&#22290;&#25910;&#36864;&#36027;&#36774;&#27861;.pdf" TargetMode="External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本土語言課程</a:t>
          </a:r>
          <a:endParaRPr lang="en-US" altLang="zh-TW" sz="2400" b="1" dirty="0">
            <a:latin typeface="+mn-ea"/>
            <a:ea typeface="+mn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ScaleX="71681" custScaleY="124244" custLinFactNeighborX="885" custLinFactNeighborY="17543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1" custScaleX="52746" custScaleY="31083" custLinFactNeighborX="3760" custLinFactNeighborY="-35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1"/>
      <dgm:spPr/>
    </dgm:pt>
    <dgm:pt modelId="{98C7D553-E33D-46F0-847E-F2D82EBE1D8B}" type="pres">
      <dgm:prSet presAssocID="{223D20A3-5C63-4A48-ACA8-4238A0B6295F}" presName="imagNode" presStyleLbl="fgImgPlace1" presStyleIdx="0" presStyleCnt="1" custFlipVert="0" custFlipHor="1" custScaleX="78689" custScaleY="194033" custLinFactNeighborX="4953" custLinFactNeighborY="17010"/>
      <dgm:spPr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</dgm:spPr>
    </dgm:pt>
  </dgm:ptLst>
  <dgm:cxnLst>
    <dgm:cxn modelId="{7857854F-083F-402A-A5F5-38F3F96AB787}" type="presOf" srcId="{223D20A3-5C63-4A48-ACA8-4238A0B6295F}" destId="{37671964-63FC-4BD3-A02B-43CA3246B017}" srcOrd="0" destOrd="0" presId="urn:microsoft.com/office/officeart/2005/8/layout/pList2#1"/>
    <dgm:cxn modelId="{79AC32E9-A52F-4CF4-A0F0-7D89BCE9B05F}" type="presOf" srcId="{8189E34E-C775-4522-8D68-ABC5EBF237C4}" destId="{8917BCDA-0AF0-418E-AE9B-DEC4D04E69AA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4402C658-C2DC-44E3-B2C3-DFEE6066BEDC}" type="presParOf" srcId="{8917BCDA-0AF0-418E-AE9B-DEC4D04E69AA}" destId="{8E713C22-3091-47D8-9CC8-E9469D983F5D}" srcOrd="0" destOrd="0" presId="urn:microsoft.com/office/officeart/2005/8/layout/pList2#1"/>
    <dgm:cxn modelId="{AEA3E22D-CE07-4D08-89CA-31A80F536703}" type="presParOf" srcId="{8917BCDA-0AF0-418E-AE9B-DEC4D04E69AA}" destId="{B2E02237-014C-4EF0-B60F-98C1B0B4BB59}" srcOrd="1" destOrd="0" presId="urn:microsoft.com/office/officeart/2005/8/layout/pList2#1"/>
    <dgm:cxn modelId="{87320AC5-37F7-4FB9-9851-172B5D68D2FC}" type="presParOf" srcId="{B2E02237-014C-4EF0-B60F-98C1B0B4BB59}" destId="{204B9D6C-F6B0-4875-ADEF-B735A499FDF2}" srcOrd="0" destOrd="0" presId="urn:microsoft.com/office/officeart/2005/8/layout/pList2#1"/>
    <dgm:cxn modelId="{8787E29F-6394-4D32-8811-7BF8EF5C5ACD}" type="presParOf" srcId="{204B9D6C-F6B0-4875-ADEF-B735A499FDF2}" destId="{37671964-63FC-4BD3-A02B-43CA3246B017}" srcOrd="0" destOrd="0" presId="urn:microsoft.com/office/officeart/2005/8/layout/pList2#1"/>
    <dgm:cxn modelId="{1FF5AACD-0289-4984-94EB-AD725D315471}" type="presParOf" srcId="{204B9D6C-F6B0-4875-ADEF-B735A499FDF2}" destId="{EC96EB3B-D902-4F13-8F67-A8504BFD3C17}" srcOrd="1" destOrd="0" presId="urn:microsoft.com/office/officeart/2005/8/layout/pList2#1"/>
    <dgm:cxn modelId="{2B3A2382-10AE-4244-B48B-9F7313271D16}" type="presParOf" srcId="{204B9D6C-F6B0-4875-ADEF-B735A499FDF2}" destId="{98C7D553-E33D-46F0-847E-F2D82EBE1D8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000" b="1" dirty="0">
              <a:latin typeface="微軟正黑體"/>
              <a:ea typeface="微軟正黑體"/>
            </a:rPr>
            <a:t>聯絡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en-US" sz="2000" b="1" dirty="0">
              <a:latin typeface="微軟正黑體"/>
              <a:ea typeface="微軟正黑體"/>
            </a:rPr>
            <a:t>餐點事宜</a:t>
          </a: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餐點</a:t>
          </a:r>
          <a:endParaRPr lang="en-US" altLang="zh-TW" sz="2400" b="1" dirty="0"/>
        </a:p>
        <a:p>
          <a:r>
            <a:rPr lang="zh-TW" altLang="en-US" sz="2400" b="1" dirty="0"/>
            <a:t>檢體</a:t>
          </a:r>
          <a:endParaRPr lang="en-US" altLang="zh-TW" sz="2400" b="1" dirty="0"/>
        </a:p>
        <a:p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美化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校園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400" b="1" dirty="0">
            <a:latin typeface="+mj-ea"/>
            <a:ea typeface="+mj-ea"/>
          </a:endParaRP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維護</a:t>
          </a:r>
          <a:r>
            <a:rPr lang="en-US" altLang="zh-TW" sz="2000" b="1" dirty="0">
              <a:latin typeface="+mj-ea"/>
              <a:ea typeface="+mj-ea"/>
            </a:rPr>
            <a:t>/</a:t>
          </a:r>
          <a:r>
            <a:rPr lang="zh-TW" altLang="en-US" sz="2000" b="1" dirty="0">
              <a:latin typeface="+mj-ea"/>
              <a:ea typeface="+mj-ea"/>
            </a:rPr>
            <a:t>消毒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環境衛生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46261" custLinFactNeighborX="4917" custLinFactNeighborY="-155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3797" custScaleY="119647" custLinFactX="100000" custLinFactNeighborX="126541" custLinFactNeighborY="487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40435" custLinFactNeighborX="4529" custLinFactNeighborY="-148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6035" custScaleY="110401" custLinFactNeighborX="3409" custLinFactNeighborY="416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1999" custScaleY="38032" custLinFactNeighborX="-475" custLinFactNeighborY="-166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99873" custScaleY="105507" custLinFactX="-100000" custLinFactNeighborX="-120390" custLinFactNeighborY="3394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37393" custLinFactNeighborX="-324" custLinFactNeighborY="-170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207" custScaleY="119994" custLinFactNeighborX="1987" custLinFactNeighborY="4519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主題教學</a:t>
          </a:r>
          <a:endParaRPr lang="en-US" altLang="zh-TW" sz="2400" b="1" dirty="0">
            <a:latin typeface="+mn-ea"/>
            <a:ea typeface="+mn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ScaleX="41667" custScaleY="93398" custLinFactY="4543" custLinFactNeighborX="-25068" custLinFactNeighborY="100000"/>
      <dgm:spPr>
        <a:blipFill rotWithShape="0">
          <a:blip xmlns:r="http://schemas.openxmlformats.org/officeDocument/2006/relationships" r:embed="rId1"/>
          <a:srcRect/>
          <a:stretch>
            <a:fillRect t="-29000" b="-29000"/>
          </a:stretch>
        </a:blipFill>
      </dgm:spPr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1" custScaleX="52746" custScaleY="31083" custLinFactNeighborX="14002" custLinFactNeighborY="-177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1"/>
      <dgm:spPr/>
    </dgm:pt>
    <dgm:pt modelId="{98C7D553-E33D-46F0-847E-F2D82EBE1D8B}" type="pres">
      <dgm:prSet presAssocID="{223D20A3-5C63-4A48-ACA8-4238A0B6295F}" presName="imagNode" presStyleLbl="fgImgPlace1" presStyleIdx="0" presStyleCnt="1" custFlipVert="0" custFlipHor="1" custScaleX="44635" custScaleY="128777" custLinFactNeighborX="-38491" custLinFactNeighborY="-51146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</dgm:ptLst>
  <dgm:cxnLst>
    <dgm:cxn modelId="{7857854F-083F-402A-A5F5-38F3F96AB787}" type="presOf" srcId="{223D20A3-5C63-4A48-ACA8-4238A0B6295F}" destId="{37671964-63FC-4BD3-A02B-43CA3246B017}" srcOrd="0" destOrd="0" presId="urn:microsoft.com/office/officeart/2005/8/layout/pList2#1"/>
    <dgm:cxn modelId="{79AC32E9-A52F-4CF4-A0F0-7D89BCE9B05F}" type="presOf" srcId="{8189E34E-C775-4522-8D68-ABC5EBF237C4}" destId="{8917BCDA-0AF0-418E-AE9B-DEC4D04E69AA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4402C658-C2DC-44E3-B2C3-DFEE6066BEDC}" type="presParOf" srcId="{8917BCDA-0AF0-418E-AE9B-DEC4D04E69AA}" destId="{8E713C22-3091-47D8-9CC8-E9469D983F5D}" srcOrd="0" destOrd="0" presId="urn:microsoft.com/office/officeart/2005/8/layout/pList2#1"/>
    <dgm:cxn modelId="{AEA3E22D-CE07-4D08-89CA-31A80F536703}" type="presParOf" srcId="{8917BCDA-0AF0-418E-AE9B-DEC4D04E69AA}" destId="{B2E02237-014C-4EF0-B60F-98C1B0B4BB59}" srcOrd="1" destOrd="0" presId="urn:microsoft.com/office/officeart/2005/8/layout/pList2#1"/>
    <dgm:cxn modelId="{87320AC5-37F7-4FB9-9851-172B5D68D2FC}" type="presParOf" srcId="{B2E02237-014C-4EF0-B60F-98C1B0B4BB59}" destId="{204B9D6C-F6B0-4875-ADEF-B735A499FDF2}" srcOrd="0" destOrd="0" presId="urn:microsoft.com/office/officeart/2005/8/layout/pList2#1"/>
    <dgm:cxn modelId="{8787E29F-6394-4D32-8811-7BF8EF5C5ACD}" type="presParOf" srcId="{204B9D6C-F6B0-4875-ADEF-B735A499FDF2}" destId="{37671964-63FC-4BD3-A02B-43CA3246B017}" srcOrd="0" destOrd="0" presId="urn:microsoft.com/office/officeart/2005/8/layout/pList2#1"/>
    <dgm:cxn modelId="{1FF5AACD-0289-4984-94EB-AD725D315471}" type="presParOf" srcId="{204B9D6C-F6B0-4875-ADEF-B735A499FDF2}" destId="{EC96EB3B-D902-4F13-8F67-A8504BFD3C17}" srcOrd="1" destOrd="0" presId="urn:microsoft.com/office/officeart/2005/8/layout/pList2#1"/>
    <dgm:cxn modelId="{2B3A2382-10AE-4244-B48B-9F7313271D16}" type="presParOf" srcId="{204B9D6C-F6B0-4875-ADEF-B735A499FDF2}" destId="{98C7D553-E33D-46F0-847E-F2D82EBE1D8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學習區教學</a:t>
          </a:r>
          <a:endParaRPr lang="en-US" altLang="zh-TW" sz="2400" b="1" dirty="0">
            <a:latin typeface="+mn-ea"/>
            <a:ea typeface="+mn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ScaleX="32721" custScaleY="84540" custLinFactNeighborX="-33640" custLinFactNeighborY="89462"/>
      <dgm:spPr>
        <a:blipFill rotWithShape="0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1" custScaleX="46454" custScaleY="22910" custLinFactNeighborX="-42464" custLinFactNeighborY="86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1"/>
      <dgm:spPr/>
    </dgm:pt>
    <dgm:pt modelId="{98C7D553-E33D-46F0-847E-F2D82EBE1D8B}" type="pres">
      <dgm:prSet presAssocID="{223D20A3-5C63-4A48-ACA8-4238A0B6295F}" presName="imagNode" presStyleLbl="fgImgPlace1" presStyleIdx="0" presStyleCnt="1" custFlipVert="0" custFlipHor="1" custScaleX="33860" custScaleY="116776" custLinFactNeighborX="-49183" custLinFactNeighborY="-37905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</dgm:ptLst>
  <dgm:cxnLst>
    <dgm:cxn modelId="{7857854F-083F-402A-A5F5-38F3F96AB787}" type="presOf" srcId="{223D20A3-5C63-4A48-ACA8-4238A0B6295F}" destId="{37671964-63FC-4BD3-A02B-43CA3246B017}" srcOrd="0" destOrd="0" presId="urn:microsoft.com/office/officeart/2005/8/layout/pList2#1"/>
    <dgm:cxn modelId="{79AC32E9-A52F-4CF4-A0F0-7D89BCE9B05F}" type="presOf" srcId="{8189E34E-C775-4522-8D68-ABC5EBF237C4}" destId="{8917BCDA-0AF0-418E-AE9B-DEC4D04E69AA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4402C658-C2DC-44E3-B2C3-DFEE6066BEDC}" type="presParOf" srcId="{8917BCDA-0AF0-418E-AE9B-DEC4D04E69AA}" destId="{8E713C22-3091-47D8-9CC8-E9469D983F5D}" srcOrd="0" destOrd="0" presId="urn:microsoft.com/office/officeart/2005/8/layout/pList2#1"/>
    <dgm:cxn modelId="{AEA3E22D-CE07-4D08-89CA-31A80F536703}" type="presParOf" srcId="{8917BCDA-0AF0-418E-AE9B-DEC4D04E69AA}" destId="{B2E02237-014C-4EF0-B60F-98C1B0B4BB59}" srcOrd="1" destOrd="0" presId="urn:microsoft.com/office/officeart/2005/8/layout/pList2#1"/>
    <dgm:cxn modelId="{87320AC5-37F7-4FB9-9851-172B5D68D2FC}" type="presParOf" srcId="{B2E02237-014C-4EF0-B60F-98C1B0B4BB59}" destId="{204B9D6C-F6B0-4875-ADEF-B735A499FDF2}" srcOrd="0" destOrd="0" presId="urn:microsoft.com/office/officeart/2005/8/layout/pList2#1"/>
    <dgm:cxn modelId="{8787E29F-6394-4D32-8811-7BF8EF5C5ACD}" type="presParOf" srcId="{204B9D6C-F6B0-4875-ADEF-B735A499FDF2}" destId="{37671964-63FC-4BD3-A02B-43CA3246B017}" srcOrd="0" destOrd="0" presId="urn:microsoft.com/office/officeart/2005/8/layout/pList2#1"/>
    <dgm:cxn modelId="{1FF5AACD-0289-4984-94EB-AD725D315471}" type="presParOf" srcId="{204B9D6C-F6B0-4875-ADEF-B735A499FDF2}" destId="{EC96EB3B-D902-4F13-8F67-A8504BFD3C17}" srcOrd="1" destOrd="0" presId="urn:microsoft.com/office/officeart/2005/8/layout/pList2#1"/>
    <dgm:cxn modelId="{2B3A2382-10AE-4244-B48B-9F7313271D16}" type="presParOf" srcId="{204B9D6C-F6B0-4875-ADEF-B735A499FDF2}" destId="{98C7D553-E33D-46F0-847E-F2D82EBE1D8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親子共讀</a:t>
          </a:r>
          <a:endParaRPr lang="en-US" altLang="zh-TW" sz="2400" b="1" dirty="0">
            <a:latin typeface="+mn-ea"/>
            <a:ea typeface="+mn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ScaleX="71681" custScaleY="124244" custLinFactNeighborX="885" custLinFactNeighborY="17543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1" custScaleX="57950" custScaleY="30830" custLinFactNeighborX="-2948" custLinFactNeighborY="1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1"/>
      <dgm:spPr/>
    </dgm:pt>
    <dgm:pt modelId="{98C7D553-E33D-46F0-847E-F2D82EBE1D8B}" type="pres">
      <dgm:prSet presAssocID="{223D20A3-5C63-4A48-ACA8-4238A0B6295F}" presName="imagNode" presStyleLbl="fgImgPlace1" presStyleIdx="0" presStyleCnt="1" custFlipVert="0" custFlipHor="1" custScaleX="78689" custScaleY="194033" custLinFactNeighborX="-13634" custLinFactNeighborY="27586"/>
      <dgm:spPr/>
    </dgm:pt>
  </dgm:ptLst>
  <dgm:cxnLst>
    <dgm:cxn modelId="{B44C7172-D04F-4A1F-81BA-75659392B54A}" type="presOf" srcId="{8189E34E-C775-4522-8D68-ABC5EBF237C4}" destId="{8917BCDA-0AF0-418E-AE9B-DEC4D04E69AA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F51ED24-F44A-4098-B54F-9BB48B75648A}" type="presOf" srcId="{223D20A3-5C63-4A48-ACA8-4238A0B6295F}" destId="{37671964-63FC-4BD3-A02B-43CA3246B017}" srcOrd="0" destOrd="0" presId="urn:microsoft.com/office/officeart/2005/8/layout/pList2#1"/>
    <dgm:cxn modelId="{BE0D16B3-152E-4A10-9D1E-5C6B255DDA38}" type="presParOf" srcId="{8917BCDA-0AF0-418E-AE9B-DEC4D04E69AA}" destId="{8E713C22-3091-47D8-9CC8-E9469D983F5D}" srcOrd="0" destOrd="0" presId="urn:microsoft.com/office/officeart/2005/8/layout/pList2#1"/>
    <dgm:cxn modelId="{34945C3D-F897-403F-9051-8D7F98AE611D}" type="presParOf" srcId="{8917BCDA-0AF0-418E-AE9B-DEC4D04E69AA}" destId="{B2E02237-014C-4EF0-B60F-98C1B0B4BB59}" srcOrd="1" destOrd="0" presId="urn:microsoft.com/office/officeart/2005/8/layout/pList2#1"/>
    <dgm:cxn modelId="{21D8D8EF-5E8D-478B-942E-59F7C94EA22A}" type="presParOf" srcId="{B2E02237-014C-4EF0-B60F-98C1B0B4BB59}" destId="{204B9D6C-F6B0-4875-ADEF-B735A499FDF2}" srcOrd="0" destOrd="0" presId="urn:microsoft.com/office/officeart/2005/8/layout/pList2#1"/>
    <dgm:cxn modelId="{9CBFE95B-2590-4755-8FE8-08AF6F1C1DC2}" type="presParOf" srcId="{204B9D6C-F6B0-4875-ADEF-B735A499FDF2}" destId="{37671964-63FC-4BD3-A02B-43CA3246B017}" srcOrd="0" destOrd="0" presId="urn:microsoft.com/office/officeart/2005/8/layout/pList2#1"/>
    <dgm:cxn modelId="{22DAB322-C45E-4318-9CBE-DC835B4EF8BB}" type="presParOf" srcId="{204B9D6C-F6B0-4875-ADEF-B735A499FDF2}" destId="{EC96EB3B-D902-4F13-8F67-A8504BFD3C17}" srcOrd="1" destOrd="0" presId="urn:microsoft.com/office/officeart/2005/8/layout/pList2#1"/>
    <dgm:cxn modelId="{A58731FC-283C-4C52-9054-80211341948F}" type="presParOf" srcId="{204B9D6C-F6B0-4875-ADEF-B735A499FDF2}" destId="{98C7D553-E33D-46F0-847E-F2D82EBE1D8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衛生保健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zh-TW" sz="20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幼兒保險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地震避難演練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疾病管制通報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>
              <a:latin typeface="微軟正黑體"/>
              <a:ea typeface="微軟正黑體"/>
            </a:rPr>
            <a:t>★</a:t>
          </a:r>
          <a:r>
            <a:rPr lang="zh-TW" altLang="en-US" sz="1400" b="1">
              <a:latin typeface="微軟正黑體"/>
              <a:ea typeface="微軟正黑體"/>
            </a:rPr>
            <a:t>各項健康安全宣導</a:t>
          </a:r>
          <a:endParaRPr lang="en-US" altLang="zh-TW" sz="1400" b="1" dirty="0">
            <a:latin typeface="+mj-ea"/>
            <a:ea typeface="+mj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餐點事宜</a:t>
          </a:r>
          <a:endParaRPr lang="en-US" altLang="zh-TW" sz="1600" dirty="0"/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餐點招標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菜單審議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餐點動支與退費</a:t>
          </a:r>
          <a:endParaRPr lang="zh-TW" altLang="en-US" sz="14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健康檢查</a:t>
          </a:r>
          <a:endParaRPr lang="en-US" altLang="zh-TW" sz="2400" b="1" dirty="0">
            <a:latin typeface="+mj-ea"/>
            <a:ea typeface="+mj-ea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發展篩檢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測量身高體重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視力檢查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牙齒檢查</a:t>
          </a:r>
          <a:endParaRPr lang="en-US" altLang="zh-TW" sz="1400" b="1" dirty="0">
            <a:latin typeface="+mj-ea"/>
            <a:ea typeface="+mj-ea"/>
          </a:endParaRPr>
        </a:p>
        <a:p>
          <a:endParaRPr lang="zh-TW" altLang="en-US" sz="1600" b="1" dirty="0">
            <a:latin typeface="+mj-ea"/>
            <a:ea typeface="+mj-ea"/>
          </a:endParaRP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r>
            <a:rPr lang="zh-TW" altLang="en-US" sz="2200" b="1" dirty="0">
              <a:latin typeface="+mj-ea"/>
              <a:ea typeface="+mj-ea"/>
            </a:rPr>
            <a:t>聖誕親子聯歡活動</a:t>
          </a: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96245" custLinFactNeighborX="-1013" custLinFactNeighborY="-206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5067" custScaleY="119952" custLinFactX="100000" custLinFactNeighborX="126682" custLinFactNeighborY="14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72651" custLinFactNeighborX="1945" custLinFactNeighborY="-123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2211" custScaleY="125299" custLinFactNeighborX="3050" custLinFactNeighborY="-164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1735" custScaleY="61096" custLinFactNeighborX="1575" custLinFactNeighborY="-124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101673" custScaleY="107749" custLinFactX="-100000" custLinFactNeighborX="-120234" custLinFactNeighborY="-3113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84215" custLinFactNeighborX="341" custLinFactNeighborY="-111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123005" custLinFactNeighborX="-1913" custLinFactNeighborY="-694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000" b="1" dirty="0">
              <a:latin typeface="微軟正黑體"/>
              <a:ea typeface="微軟正黑體"/>
            </a:rPr>
            <a:t>管理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en-US" sz="2000" b="1" dirty="0">
              <a:latin typeface="微軟正黑體"/>
              <a:ea typeface="微軟正黑體"/>
            </a:rPr>
            <a:t>設備財產</a:t>
          </a:r>
          <a:endParaRPr lang="zh-TW" altLang="zh-TW" sz="2000" b="1" dirty="0">
            <a:latin typeface="微軟正黑體"/>
            <a:ea typeface="微軟正黑體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定期</a:t>
          </a:r>
          <a:endParaRPr lang="en-US" altLang="zh-TW" sz="2400" b="1" dirty="0"/>
        </a:p>
        <a:p>
          <a:r>
            <a:rPr lang="zh-TW" altLang="en-US" sz="2400" b="1" dirty="0"/>
            <a:t>檢測</a:t>
          </a:r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維修通報</a:t>
          </a:r>
          <a:endParaRPr lang="en-US" altLang="zh-TW" sz="2400" b="1" dirty="0">
            <a:latin typeface="+mj-ea"/>
            <a:ea typeface="+mj-ea"/>
          </a:endParaRP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100"/>
            </a:lnSpc>
          </a:pPr>
          <a:r>
            <a:rPr lang="zh-TW" altLang="en-US" sz="2400" b="1" dirty="0">
              <a:latin typeface="+mj-ea"/>
              <a:ea typeface="+mj-ea"/>
            </a:rPr>
            <a:t>公共</a:t>
          </a:r>
          <a:endParaRPr lang="en-US" altLang="zh-TW" sz="24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400" b="1" dirty="0">
              <a:latin typeface="+mj-ea"/>
              <a:ea typeface="+mj-ea"/>
            </a:rPr>
            <a:t>安全</a:t>
          </a:r>
          <a:endParaRPr lang="en-US" altLang="zh-TW" sz="24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LinFactNeighborX="-1770" custLinFactNeighborY="48107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46261" custLinFactNeighborX="4917" custLinFactNeighborY="-155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3797" custScaleY="119647" custLinFactX="100000" custLinFactNeighborX="122403" custLinFactNeighborY="348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40435" custLinFactNeighborX="1843" custLinFactNeighborY="-148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6035" custScaleY="110401" custLinFactNeighborX="1569" custLinFactNeighborY="416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89904" custScaleY="38032" custLinFactNeighborX="-5962" custLinFactNeighborY="-166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97623" custScaleY="107813" custLinFactX="-100000" custLinFactNeighborX="-120809" custLinFactNeighborY="3510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32274" custLinFactNeighborX="-4026" custLinFactNeighborY="-183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119994" custLinFactNeighborX="-1207" custLinFactNeighborY="3179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採買</a:t>
          </a:r>
          <a:endParaRPr lang="en-US" altLang="zh-TW" sz="2400" b="1" dirty="0">
            <a:latin typeface="+mj-ea"/>
            <a:ea typeface="+mj-ea"/>
          </a:endParaRPr>
        </a:p>
        <a:p>
          <a:r>
            <a:rPr lang="zh-TW" altLang="zh-TW" sz="2000" b="1" dirty="0">
              <a:latin typeface="微軟正黑體"/>
              <a:ea typeface="微軟正黑體"/>
            </a:rPr>
            <a:t>★</a:t>
          </a:r>
          <a:r>
            <a:rPr lang="zh-TW" altLang="en-US" sz="2000" b="1" dirty="0">
              <a:latin typeface="微軟正黑體"/>
              <a:ea typeface="微軟正黑體"/>
            </a:rPr>
            <a:t>教學材料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zh-TW" sz="2000" b="1" dirty="0">
              <a:latin typeface="微軟正黑體"/>
              <a:ea typeface="微軟正黑體"/>
            </a:rPr>
            <a:t>★</a:t>
          </a:r>
          <a:r>
            <a:rPr lang="zh-TW" altLang="en-US" sz="2000" b="1" dirty="0">
              <a:latin typeface="微軟正黑體"/>
              <a:ea typeface="微軟正黑體"/>
            </a:rPr>
            <a:t>園務用品</a:t>
          </a:r>
          <a:endParaRPr lang="zh-TW" altLang="zh-TW" sz="2000" b="1" dirty="0">
            <a:latin typeface="微軟正黑體"/>
            <a:ea typeface="微軟正黑體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>
              <a:hlinkClick xmlns:r="http://schemas.openxmlformats.org/officeDocument/2006/relationships" r:id="rId1" action="ppaction://hlinkfile"/>
            </a:rPr>
            <a:t>收退費</a:t>
          </a:r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動支憑證</a:t>
          </a:r>
          <a:endParaRPr lang="en-US" altLang="zh-TW" sz="2400" b="1" dirty="0">
            <a:latin typeface="+mj-ea"/>
            <a:ea typeface="+mj-ea"/>
          </a:endParaRPr>
        </a:p>
        <a:p>
          <a:r>
            <a:rPr lang="zh-TW" altLang="en-US" sz="2000" b="1" dirty="0">
              <a:latin typeface="+mj-ea"/>
              <a:ea typeface="+mj-ea"/>
            </a:rPr>
            <a:t>記帳</a:t>
          </a: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b="1" dirty="0">
              <a:latin typeface="+mj-ea"/>
              <a:ea typeface="+mj-ea"/>
            </a:rPr>
            <a:t>補助</a:t>
          </a:r>
          <a:endParaRPr lang="en-US" altLang="zh-TW" sz="24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學費補助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育兒補助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66374" custLinFactNeighborX="-362" custLinFactNeighborY="-129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5067" custScaleY="145247" custLinFactX="100000" custLinFactNeighborX="126672" custLinFactNeighborY="175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40435" custLinFactNeighborX="1945" custLinFactNeighborY="-183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2211" custScaleY="125299" custLinFactNeighborX="3050" custLinFactNeighborY="3470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1735" custScaleY="63357" custLinFactNeighborX="5704" custLinFactNeighborY="-88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101673" custScaleY="150477" custLinFactX="-100000" custLinFactNeighborX="-124788" custLinFactNeighborY="504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45834" custLinFactNeighborX="4469" custLinFactNeighborY="-75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119994" custLinFactNeighborX="2331" custLinFactNeighborY="4224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班親會</a:t>
          </a:r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輔導工作</a:t>
          </a: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特教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助理員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000" b="1" dirty="0">
              <a:latin typeface="+mj-ea"/>
              <a:ea typeface="+mj-ea"/>
            </a:rPr>
            <a:t>特教業務</a:t>
          </a:r>
          <a:endParaRPr lang="en-US" altLang="zh-TW" sz="2000" b="1" dirty="0">
            <a:latin typeface="+mj-ea"/>
            <a:ea typeface="+mj-ea"/>
          </a:endParaRPr>
        </a:p>
        <a:p>
          <a:r>
            <a:rPr lang="zh-TW" altLang="zh-TW" sz="1800" b="1" dirty="0">
              <a:latin typeface="微軟正黑體"/>
              <a:ea typeface="微軟正黑體"/>
            </a:rPr>
            <a:t>★</a:t>
          </a:r>
          <a:r>
            <a:rPr lang="en-US" altLang="zh-TW" sz="1800" b="1" dirty="0">
              <a:latin typeface="微軟正黑體"/>
              <a:ea typeface="微軟正黑體"/>
            </a:rPr>
            <a:t>IEP</a:t>
          </a:r>
          <a:r>
            <a:rPr lang="zh-TW" altLang="en-US" sz="1800" b="1" dirty="0">
              <a:latin typeface="微軟正黑體"/>
              <a:ea typeface="微軟正黑體"/>
            </a:rPr>
            <a:t>會議</a:t>
          </a:r>
          <a:endParaRPr lang="en-US" altLang="zh-TW" sz="1800" b="1" dirty="0">
            <a:latin typeface="微軟正黑體"/>
            <a:ea typeface="微軟正黑體"/>
          </a:endParaRPr>
        </a:p>
        <a:p>
          <a:r>
            <a:rPr lang="zh-TW" altLang="zh-TW" sz="1800" b="1" dirty="0">
              <a:latin typeface="微軟正黑體"/>
              <a:ea typeface="微軟正黑體"/>
            </a:rPr>
            <a:t>★</a:t>
          </a:r>
          <a:r>
            <a:rPr lang="zh-TW" altLang="en-US" sz="1800" b="1" dirty="0">
              <a:latin typeface="微軟正黑體"/>
              <a:ea typeface="微軟正黑體"/>
            </a:rPr>
            <a:t>特教通報</a:t>
          </a:r>
          <a:endParaRPr lang="zh-TW" altLang="zh-TW" sz="1800" b="1" dirty="0">
            <a:latin typeface="微軟正黑體"/>
            <a:ea typeface="微軟正黑體"/>
          </a:endParaRPr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LinFactNeighborX="-1770" custLinFactNeighborY="-497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91463" custScaleY="66062" custLinFactNeighborX="925" custLinFactNeighborY="-55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88759" custScaleY="144871" custLinFactX="100000" custLinFactNeighborX="115556" custLinFactNeighborY="5304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X="98177" custScaleY="21002" custLinFactNeighborX="2036" custLinFactNeighborY="-252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2211" custScaleY="125299" custLinFactNeighborX="3141" custLinFactNeighborY="290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1735" custScaleY="43152" custLinFactNeighborX="-899" custLinFactNeighborY="-17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94338" custScaleY="141944" custLinFactX="-100000" custLinFactNeighborX="-115109" custLinFactNeighborY="863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X="105089" custScaleY="23918" custLinFactNeighborX="-2671" custLinFactNeighborY="-230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128527" custLinFactNeighborX="-3341" custLinFactNeighborY="3370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000" b="1" dirty="0">
              <a:latin typeface="微軟正黑體"/>
              <a:ea typeface="微軟正黑體"/>
            </a:rPr>
            <a:t>協助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en-US" sz="2000" b="1" dirty="0">
              <a:latin typeface="微軟正黑體"/>
              <a:ea typeface="微軟正黑體"/>
            </a:rPr>
            <a:t>教保活動</a:t>
          </a: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協助</a:t>
          </a:r>
          <a:endParaRPr lang="en-US" altLang="zh-TW" sz="2400" b="1" dirty="0"/>
        </a:p>
        <a:p>
          <a:r>
            <a:rPr lang="zh-TW" altLang="en-US" sz="2400" b="1" dirty="0"/>
            <a:t>行政業務</a:t>
          </a:r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教室走廊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佈置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400" b="1" dirty="0">
            <a:latin typeface="+mj-ea"/>
            <a:ea typeface="+mj-ea"/>
          </a:endParaRP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整理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教具圖書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46261" custLinFactNeighborX="4917" custLinFactNeighborY="-155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3797" custScaleY="119647" custLinFactX="100000" custLinFactNeighborX="126541" custLinFactNeighborY="487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40435" custLinFactNeighborX="4529" custLinFactNeighborY="-148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6035" custScaleY="110401" custLinFactNeighborX="3409" custLinFactNeighborY="416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2604" custScaleY="38032" custLinFactNeighborX="-475" custLinFactNeighborY="-166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97623" custScaleY="105509" custLinFactX="-100000" custLinFactNeighborX="-120809" custLinFactNeighborY="3510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37393" custLinFactNeighborX="112" custLinFactNeighborY="-170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94396" custLinFactNeighborX="1987" custLinFactNeighborY="3665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1039991" y="359029"/>
          <a:ext cx="4955141" cy="266715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 flipH="1">
          <a:off x="1567820" y="735524"/>
          <a:ext cx="5113212" cy="30545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2333188" y="3880425"/>
          <a:ext cx="3427436" cy="8155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本土語言課程</a:t>
          </a:r>
          <a:endParaRPr lang="en-US" altLang="zh-TW" sz="2400" b="1" kern="1200" dirty="0">
            <a:latin typeface="+mn-ea"/>
            <a:ea typeface="+mn-ea"/>
          </a:endParaRPr>
        </a:p>
      </dsp:txBody>
      <dsp:txXfrm rot="10800000">
        <a:off x="2358269" y="3880425"/>
        <a:ext cx="3377274" cy="7904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188956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243228" y="1530105"/>
          <a:ext cx="1630668" cy="2019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29689" y="3186287"/>
          <a:ext cx="1751842" cy="13013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聯絡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餐點事宜</a:t>
          </a:r>
        </a:p>
      </dsp:txBody>
      <dsp:txXfrm rot="10800000">
        <a:off x="369708" y="3186287"/>
        <a:ext cx="1671804" cy="1261282"/>
      </dsp:txXfrm>
    </dsp:sp>
    <dsp:sp modelId="{5F042738-DB8E-4C72-9A38-3D57A9C512DE}">
      <dsp:nvSpPr>
        <dsp:cNvPr id="0" name=""/>
        <dsp:cNvSpPr/>
      </dsp:nvSpPr>
      <dsp:spPr>
        <a:xfrm>
          <a:off x="2229166" y="1530113"/>
          <a:ext cx="1843427" cy="18633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301097" y="3330296"/>
          <a:ext cx="1738508" cy="1137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餐點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檢體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336077" y="3330296"/>
        <a:ext cx="1668548" cy="1102439"/>
      </dsp:txXfrm>
    </dsp:sp>
    <dsp:sp modelId="{44F4E4FC-09CB-49BE-9494-7AA1EBB7DE75}">
      <dsp:nvSpPr>
        <dsp:cNvPr id="0" name=""/>
        <dsp:cNvSpPr/>
      </dsp:nvSpPr>
      <dsp:spPr>
        <a:xfrm>
          <a:off x="356784" y="1458100"/>
          <a:ext cx="1736300" cy="17807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248470" y="3330303"/>
          <a:ext cx="1599410" cy="1069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維護</a:t>
          </a:r>
          <a:r>
            <a:rPr lang="en-US" altLang="zh-TW" sz="2000" b="1" kern="1200" dirty="0">
              <a:latin typeface="+mj-ea"/>
              <a:ea typeface="+mj-ea"/>
            </a:rPr>
            <a:t>/</a:t>
          </a:r>
          <a:r>
            <a:rPr lang="zh-TW" altLang="en-US" sz="2000" b="1" kern="1200" dirty="0">
              <a:latin typeface="+mj-ea"/>
              <a:ea typeface="+mj-ea"/>
            </a:rPr>
            <a:t>消毒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環境衛生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81371" y="3330303"/>
        <a:ext cx="1533608" cy="1036922"/>
      </dsp:txXfrm>
    </dsp:sp>
    <dsp:sp modelId="{BA417D06-BB81-4FAE-B81F-AFCB199C55D8}">
      <dsp:nvSpPr>
        <dsp:cNvPr id="0" name=""/>
        <dsp:cNvSpPr/>
      </dsp:nvSpPr>
      <dsp:spPr>
        <a:xfrm>
          <a:off x="6132978" y="1530113"/>
          <a:ext cx="1794262" cy="2025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120678" y="3330310"/>
          <a:ext cx="1738508" cy="105184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美化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校園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dirty="0">
            <a:latin typeface="+mj-ea"/>
            <a:ea typeface="+mj-ea"/>
          </a:endParaRPr>
        </a:p>
      </dsp:txBody>
      <dsp:txXfrm rot="10800000">
        <a:off x="6153026" y="3330310"/>
        <a:ext cx="1673812" cy="1019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360052" y="2808272"/>
          <a:ext cx="3660435" cy="22470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t="-29000" b="-29000"/>
          </a:stretch>
        </a:blip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 flipH="1">
          <a:off x="346540" y="0"/>
          <a:ext cx="3685903" cy="22720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4346450" y="3618345"/>
          <a:ext cx="4355700" cy="91402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主題教學</a:t>
          </a:r>
          <a:endParaRPr lang="en-US" altLang="zh-TW" sz="2400" b="1" kern="1200" dirty="0">
            <a:latin typeface="+mn-ea"/>
            <a:ea typeface="+mn-ea"/>
          </a:endParaRPr>
        </a:p>
      </dsp:txBody>
      <dsp:txXfrm rot="10800000">
        <a:off x="4374559" y="3618345"/>
        <a:ext cx="4299482" cy="885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2520268"/>
          <a:ext cx="2616083" cy="20271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t="-12000" b="-12000"/>
          </a:stretch>
        </a:blip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 flipH="1">
          <a:off x="0" y="260241"/>
          <a:ext cx="2544718" cy="20534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6" y="4536489"/>
          <a:ext cx="3491209" cy="6714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學習區教學</a:t>
          </a:r>
          <a:endParaRPr lang="en-US" altLang="zh-TW" sz="2400" b="1" kern="1200" dirty="0">
            <a:latin typeface="+mn-ea"/>
            <a:ea typeface="+mn-ea"/>
          </a:endParaRPr>
        </a:p>
      </dsp:txBody>
      <dsp:txXfrm rot="10800000">
        <a:off x="20685" y="4536489"/>
        <a:ext cx="3449911" cy="6507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1039991" y="359859"/>
          <a:ext cx="4955141" cy="266715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 flipH="1">
          <a:off x="360037" y="904507"/>
          <a:ext cx="5113212" cy="30545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1728224" y="3978301"/>
          <a:ext cx="3765592" cy="8089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親子共讀</a:t>
          </a:r>
          <a:endParaRPr lang="en-US" altLang="zh-TW" sz="2400" b="1" kern="1200" dirty="0">
            <a:latin typeface="+mn-ea"/>
            <a:ea typeface="+mn-ea"/>
          </a:endParaRPr>
        </a:p>
      </dsp:txBody>
      <dsp:txXfrm rot="10800000">
        <a:off x="1753101" y="3978301"/>
        <a:ext cx="3715838" cy="7840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13203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248644" y="427524"/>
          <a:ext cx="1658073" cy="20245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227685" y="1813873"/>
          <a:ext cx="1757487" cy="27073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衛生保健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幼兒保險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地震避難演練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疾病管制通報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>
              <a:latin typeface="微軟正黑體"/>
              <a:ea typeface="微軟正黑體"/>
            </a:rPr>
            <a:t>★</a:t>
          </a:r>
          <a:r>
            <a:rPr lang="zh-TW" altLang="en-US" sz="1400" b="1" kern="1200">
              <a:latin typeface="微軟正黑體"/>
              <a:ea typeface="微軟正黑體"/>
            </a:rPr>
            <a:t>各項健康安全宣導</a:t>
          </a:r>
          <a:endParaRPr lang="en-US" altLang="zh-TW" sz="1400" b="1" kern="1200" dirty="0">
            <a:latin typeface="+mj-ea"/>
            <a:ea typeface="+mj-ea"/>
          </a:endParaRPr>
        </a:p>
      </dsp:txBody>
      <dsp:txXfrm rot="10800000">
        <a:off x="281734" y="1813873"/>
        <a:ext cx="1649389" cy="2653281"/>
      </dsp:txXfrm>
    </dsp:sp>
    <dsp:sp modelId="{5F042738-DB8E-4C72-9A38-3D57A9C512DE}">
      <dsp:nvSpPr>
        <dsp:cNvPr id="0" name=""/>
        <dsp:cNvSpPr/>
      </dsp:nvSpPr>
      <dsp:spPr>
        <a:xfrm>
          <a:off x="2230447" y="20608"/>
          <a:ext cx="1782672" cy="2114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230456" y="2544778"/>
          <a:ext cx="1744110" cy="20436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餐點事宜</a:t>
          </a: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餐點招標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菜單審議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餐點動支與退費</a:t>
          </a:r>
          <a:endParaRPr lang="zh-TW" altLang="en-US" sz="1400" b="1" kern="1200" dirty="0"/>
        </a:p>
      </dsp:txBody>
      <dsp:txXfrm rot="10800000">
        <a:off x="2284093" y="2544778"/>
        <a:ext cx="1636836" cy="1990004"/>
      </dsp:txXfrm>
    </dsp:sp>
    <dsp:sp modelId="{44F4E4FC-09CB-49BE-9494-7AA1EBB7DE75}">
      <dsp:nvSpPr>
        <dsp:cNvPr id="0" name=""/>
        <dsp:cNvSpPr/>
      </dsp:nvSpPr>
      <dsp:spPr>
        <a:xfrm>
          <a:off x="293211" y="2710"/>
          <a:ext cx="1773289" cy="18185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248470" y="2783942"/>
          <a:ext cx="1599959" cy="17186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latin typeface="+mj-ea"/>
              <a:ea typeface="+mj-ea"/>
            </a:rPr>
            <a:t>聖誕親子聯歡活動</a:t>
          </a: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97674" y="2783942"/>
        <a:ext cx="1501551" cy="1669400"/>
      </dsp:txXfrm>
    </dsp:sp>
    <dsp:sp modelId="{BA417D06-BB81-4FAE-B81F-AFCB199C55D8}">
      <dsp:nvSpPr>
        <dsp:cNvPr id="0" name=""/>
        <dsp:cNvSpPr/>
      </dsp:nvSpPr>
      <dsp:spPr>
        <a:xfrm>
          <a:off x="6048671" y="119658"/>
          <a:ext cx="1809514" cy="2076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120685" y="2333890"/>
          <a:ext cx="1744110" cy="236893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健康檢查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發展篩檢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測量身高體重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視力檢查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牙齒檢查</a:t>
          </a:r>
          <a:endParaRPr lang="en-US" altLang="zh-TW" sz="1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>
            <a:latin typeface="+mj-ea"/>
            <a:ea typeface="+mj-ea"/>
          </a:endParaRPr>
        </a:p>
      </dsp:txBody>
      <dsp:txXfrm rot="10800000">
        <a:off x="6174322" y="2333890"/>
        <a:ext cx="1636836" cy="23152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1296144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176464" y="1296146"/>
          <a:ext cx="1632420" cy="2019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30738" y="3186287"/>
          <a:ext cx="1753724" cy="13013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管理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設備財產</a:t>
          </a:r>
          <a:endParaRPr lang="zh-TW" altLang="zh-TW" sz="2000" b="1" kern="1200" dirty="0">
            <a:latin typeface="微軟正黑體"/>
            <a:ea typeface="微軟正黑體"/>
          </a:endParaRPr>
        </a:p>
      </dsp:txBody>
      <dsp:txXfrm rot="10800000">
        <a:off x="370757" y="3186287"/>
        <a:ext cx="1673686" cy="1261282"/>
      </dsp:txXfrm>
    </dsp:sp>
    <dsp:sp modelId="{5F042738-DB8E-4C72-9A38-3D57A9C512DE}">
      <dsp:nvSpPr>
        <dsp:cNvPr id="0" name=""/>
        <dsp:cNvSpPr/>
      </dsp:nvSpPr>
      <dsp:spPr>
        <a:xfrm>
          <a:off x="2200232" y="1530113"/>
          <a:ext cx="1845407" cy="18633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257517" y="3330296"/>
          <a:ext cx="1740375" cy="1137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定期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檢測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292497" y="3330296"/>
        <a:ext cx="1670415" cy="1102439"/>
      </dsp:txXfrm>
    </dsp:sp>
    <dsp:sp modelId="{44F4E4FC-09CB-49BE-9494-7AA1EBB7DE75}">
      <dsp:nvSpPr>
        <dsp:cNvPr id="0" name=""/>
        <dsp:cNvSpPr/>
      </dsp:nvSpPr>
      <dsp:spPr>
        <a:xfrm>
          <a:off x="370149" y="1458100"/>
          <a:ext cx="1699006" cy="18196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176464" y="3330303"/>
          <a:ext cx="1564667" cy="1069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公共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安全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09365" y="3330303"/>
        <a:ext cx="1498865" cy="1036922"/>
      </dsp:txXfrm>
    </dsp:sp>
    <dsp:sp modelId="{BA417D06-BB81-4FAE-B81F-AFCB199C55D8}">
      <dsp:nvSpPr>
        <dsp:cNvPr id="0" name=""/>
        <dsp:cNvSpPr/>
      </dsp:nvSpPr>
      <dsp:spPr>
        <a:xfrm>
          <a:off x="6065093" y="1340001"/>
          <a:ext cx="1805639" cy="2025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048664" y="3402329"/>
          <a:ext cx="1740375" cy="90785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維修通報</a:t>
          </a:r>
          <a:endParaRPr lang="en-US" altLang="zh-TW" sz="2400" b="1" kern="1200" dirty="0">
            <a:latin typeface="+mj-ea"/>
            <a:ea typeface="+mj-ea"/>
          </a:endParaRPr>
        </a:p>
      </dsp:txBody>
      <dsp:txXfrm rot="10800000">
        <a:off x="6076584" y="3402329"/>
        <a:ext cx="1684535" cy="8799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99068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248470" y="593586"/>
          <a:ext cx="1658073" cy="24514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239039" y="2782888"/>
          <a:ext cx="1757487" cy="186707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採買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>
              <a:latin typeface="微軟正黑體"/>
              <a:ea typeface="微軟正黑體"/>
            </a:rPr>
            <a:t>★</a:t>
          </a:r>
          <a:r>
            <a:rPr lang="zh-TW" altLang="en-US" sz="2000" b="1" kern="1200" dirty="0">
              <a:latin typeface="微軟正黑體"/>
              <a:ea typeface="微軟正黑體"/>
            </a:rPr>
            <a:t>教學材料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>
              <a:latin typeface="微軟正黑體"/>
              <a:ea typeface="微軟正黑體"/>
            </a:rPr>
            <a:t>★</a:t>
          </a:r>
          <a:r>
            <a:rPr lang="zh-TW" altLang="en-US" sz="2000" b="1" kern="1200" dirty="0">
              <a:latin typeface="微軟正黑體"/>
              <a:ea typeface="微軟正黑體"/>
            </a:rPr>
            <a:t>園務用品</a:t>
          </a:r>
          <a:endParaRPr lang="zh-TW" altLang="zh-TW" sz="2000" b="1" kern="1200" dirty="0">
            <a:latin typeface="微軟正黑體"/>
            <a:ea typeface="微軟正黑體"/>
          </a:endParaRPr>
        </a:p>
      </dsp:txBody>
      <dsp:txXfrm rot="10800000">
        <a:off x="293088" y="2782888"/>
        <a:ext cx="1649389" cy="1813022"/>
      </dsp:txXfrm>
    </dsp:sp>
    <dsp:sp modelId="{5F042738-DB8E-4C72-9A38-3D57A9C512DE}">
      <dsp:nvSpPr>
        <dsp:cNvPr id="0" name=""/>
        <dsp:cNvSpPr/>
      </dsp:nvSpPr>
      <dsp:spPr>
        <a:xfrm>
          <a:off x="2230447" y="1197135"/>
          <a:ext cx="1782672" cy="2114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230456" y="3141335"/>
          <a:ext cx="1744110" cy="1137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hlinkClick xmlns:r="http://schemas.openxmlformats.org/officeDocument/2006/relationships" r:id="rId3" action="ppaction://hlinkfile"/>
            </a:rPr>
            <a:t>收退費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265436" y="3141335"/>
        <a:ext cx="1674150" cy="1102439"/>
      </dsp:txXfrm>
    </dsp:sp>
    <dsp:sp modelId="{44F4E4FC-09CB-49BE-9494-7AA1EBB7DE75}">
      <dsp:nvSpPr>
        <dsp:cNvPr id="0" name=""/>
        <dsp:cNvSpPr/>
      </dsp:nvSpPr>
      <dsp:spPr>
        <a:xfrm>
          <a:off x="213784" y="382405"/>
          <a:ext cx="1773289" cy="25397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320484" y="2984415"/>
          <a:ext cx="1599959" cy="178220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補助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學費補助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10668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育兒補助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369688" y="2984415"/>
        <a:ext cx="1501551" cy="1733001"/>
      </dsp:txXfrm>
    </dsp:sp>
    <dsp:sp modelId="{BA417D06-BB81-4FAE-B81F-AFCB199C55D8}">
      <dsp:nvSpPr>
        <dsp:cNvPr id="0" name=""/>
        <dsp:cNvSpPr/>
      </dsp:nvSpPr>
      <dsp:spPr>
        <a:xfrm>
          <a:off x="6122691" y="1331042"/>
          <a:ext cx="1809514" cy="2025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192682" y="3330303"/>
          <a:ext cx="1744110" cy="12892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動支憑證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記帳</a:t>
          </a:r>
        </a:p>
      </dsp:txBody>
      <dsp:txXfrm rot="10800000">
        <a:off x="6232332" y="3330303"/>
        <a:ext cx="1664810" cy="12496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89946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176470" y="1199416"/>
          <a:ext cx="1577888" cy="24450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36891" y="2999624"/>
          <a:ext cx="1625958" cy="18582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特教業務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>
              <a:latin typeface="微軟正黑體"/>
              <a:ea typeface="微軟正黑體"/>
            </a:rPr>
            <a:t>★</a:t>
          </a:r>
          <a:r>
            <a:rPr lang="en-US" altLang="zh-TW" sz="1800" b="1" kern="1200" dirty="0">
              <a:latin typeface="微軟正黑體"/>
              <a:ea typeface="微軟正黑體"/>
            </a:rPr>
            <a:t>IEP</a:t>
          </a:r>
          <a:r>
            <a:rPr lang="zh-TW" altLang="en-US" sz="1800" b="1" kern="1200" dirty="0">
              <a:latin typeface="微軟正黑體"/>
              <a:ea typeface="微軟正黑體"/>
            </a:rPr>
            <a:t>會議</a:t>
          </a:r>
          <a:endParaRPr lang="en-US" altLang="zh-TW" sz="1800" b="1" kern="1200" dirty="0">
            <a:latin typeface="微軟正黑體"/>
            <a:ea typeface="微軟正黑體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>
              <a:latin typeface="微軟正黑體"/>
              <a:ea typeface="微軟正黑體"/>
            </a:rPr>
            <a:t>★</a:t>
          </a:r>
          <a:r>
            <a:rPr lang="zh-TW" altLang="en-US" sz="1800" b="1" kern="1200" dirty="0">
              <a:latin typeface="微軟正黑體"/>
              <a:ea typeface="微軟正黑體"/>
            </a:rPr>
            <a:t>特教通報</a:t>
          </a:r>
          <a:endParaRPr lang="zh-TW" altLang="zh-TW" sz="1800" b="1" kern="1200" dirty="0">
            <a:latin typeface="微軟正黑體"/>
            <a:ea typeface="微軟正黑體"/>
          </a:endParaRPr>
        </a:p>
      </dsp:txBody>
      <dsp:txXfrm rot="10800000">
        <a:off x="386895" y="2999624"/>
        <a:ext cx="1525950" cy="1808291"/>
      </dsp:txXfrm>
    </dsp:sp>
    <dsp:sp modelId="{5F042738-DB8E-4C72-9A38-3D57A9C512DE}">
      <dsp:nvSpPr>
        <dsp:cNvPr id="0" name=""/>
        <dsp:cNvSpPr/>
      </dsp:nvSpPr>
      <dsp:spPr>
        <a:xfrm>
          <a:off x="2180017" y="1240938"/>
          <a:ext cx="1817028" cy="2114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196229" y="3359651"/>
          <a:ext cx="1745314" cy="59077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班親會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214397" y="3359651"/>
        <a:ext cx="1708978" cy="572609"/>
      </dsp:txXfrm>
    </dsp:sp>
    <dsp:sp modelId="{44F4E4FC-09CB-49BE-9494-7AA1EBB7DE75}">
      <dsp:nvSpPr>
        <dsp:cNvPr id="0" name=""/>
        <dsp:cNvSpPr/>
      </dsp:nvSpPr>
      <dsp:spPr>
        <a:xfrm>
          <a:off x="345264" y="623338"/>
          <a:ext cx="1677068" cy="23956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176461" y="3575674"/>
          <a:ext cx="1630794" cy="12138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特教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助理員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13791" y="3575674"/>
        <a:ext cx="1556134" cy="1176517"/>
      </dsp:txXfrm>
    </dsp:sp>
    <dsp:sp modelId="{BA417D06-BB81-4FAE-B81F-AFCB199C55D8}">
      <dsp:nvSpPr>
        <dsp:cNvPr id="0" name=""/>
        <dsp:cNvSpPr/>
      </dsp:nvSpPr>
      <dsp:spPr>
        <a:xfrm>
          <a:off x="5976655" y="1271419"/>
          <a:ext cx="1844387" cy="21692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5976664" y="3359651"/>
          <a:ext cx="1868191" cy="6728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輔導工作</a:t>
          </a:r>
        </a:p>
      </dsp:txBody>
      <dsp:txXfrm rot="10800000">
        <a:off x="5997355" y="3359651"/>
        <a:ext cx="1826809" cy="6521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188956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248480" y="1530105"/>
          <a:ext cx="1632420" cy="2019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30738" y="3186287"/>
          <a:ext cx="1753724" cy="13013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協助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教保活動</a:t>
          </a:r>
        </a:p>
      </dsp:txBody>
      <dsp:txXfrm rot="10800000">
        <a:off x="370757" y="3186287"/>
        <a:ext cx="1673686" cy="1261282"/>
      </dsp:txXfrm>
    </dsp:sp>
    <dsp:sp modelId="{5F042738-DB8E-4C72-9A38-3D57A9C512DE}">
      <dsp:nvSpPr>
        <dsp:cNvPr id="0" name=""/>
        <dsp:cNvSpPr/>
      </dsp:nvSpPr>
      <dsp:spPr>
        <a:xfrm>
          <a:off x="2232255" y="1530113"/>
          <a:ext cx="1845407" cy="18633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304263" y="3330296"/>
          <a:ext cx="1740375" cy="1137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協助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行政業務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339243" y="3330296"/>
        <a:ext cx="1670415" cy="1102439"/>
      </dsp:txXfrm>
    </dsp:sp>
    <dsp:sp modelId="{44F4E4FC-09CB-49BE-9494-7AA1EBB7DE75}">
      <dsp:nvSpPr>
        <dsp:cNvPr id="0" name=""/>
        <dsp:cNvSpPr/>
      </dsp:nvSpPr>
      <dsp:spPr>
        <a:xfrm>
          <a:off x="370149" y="1477544"/>
          <a:ext cx="1699006" cy="17807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248463" y="3330303"/>
          <a:ext cx="1611657" cy="1069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整理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教具圖書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81364" y="3330303"/>
        <a:ext cx="1545855" cy="1036922"/>
      </dsp:txXfrm>
    </dsp:sp>
    <dsp:sp modelId="{BA417D06-BB81-4FAE-B81F-AFCB199C55D8}">
      <dsp:nvSpPr>
        <dsp:cNvPr id="0" name=""/>
        <dsp:cNvSpPr/>
      </dsp:nvSpPr>
      <dsp:spPr>
        <a:xfrm>
          <a:off x="6120681" y="1602114"/>
          <a:ext cx="1805639" cy="15931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120681" y="3330310"/>
          <a:ext cx="1740375" cy="105184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教室走廊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佈置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dirty="0">
            <a:latin typeface="+mj-ea"/>
            <a:ea typeface="+mj-ea"/>
          </a:endParaRPr>
        </a:p>
      </dsp:txBody>
      <dsp:txXfrm rot="10800000">
        <a:off x="6153029" y="3330310"/>
        <a:ext cx="1675679" cy="1019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9A93C-B231-4E1A-92C1-B5A2DC5370F7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A82B7-3EE6-497D-B570-344EDFF90D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25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F3FBD-E438-4BA6-842D-6F4767006ACC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E4AD1-4DEB-40A6-B877-A1170B29765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79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4774E-C3C3-4EF9-879C-E1A2A463ED54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22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4774E-C3C3-4EF9-879C-E1A2A463ED54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5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4774E-C3C3-4EF9-879C-E1A2A463ED54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2AAC930-7F27-4B37-A8A4-5F183018FCB9}" type="datetimeFigureOut">
              <a:rPr lang="zh-TW" altLang="en-US" smtClean="0"/>
              <a:pPr/>
              <a:t>2022/8/28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s.csps.tyc.edu.tw/129/news/show.asp?news_id=397&amp;news_item=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ps.tyc.edu.tw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hyperlink" Target="http://class.csps.tyc.edu.tw/129/main/Default.asp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ts2.mm.bing.net/th?id=H.4695126195765281&amp;pid=15.1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43608" y="1412776"/>
            <a:ext cx="7048872" cy="456124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39000">
                <a:schemeClr val="accent1">
                  <a:tint val="23500"/>
                  <a:satMod val="160000"/>
                </a:schemeClr>
              </a:gs>
            </a:gsLst>
            <a:lin ang="21594000" scaled="0"/>
          </a:gra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TW" altLang="en-US" sz="6600" b="1" dirty="0">
                <a:solidFill>
                  <a:srgbClr val="3A3A3A"/>
                </a:solidFill>
                <a:latin typeface="+mj-ea"/>
                <a:ea typeface="+mj-ea"/>
              </a:rPr>
              <a:t> </a:t>
            </a:r>
            <a:endParaRPr kumimoji="0" lang="en-US" altLang="zh-TW" sz="6600" b="1" dirty="0">
              <a:solidFill>
                <a:srgbClr val="3A3A3A"/>
              </a:solidFill>
              <a:latin typeface="+mj-ea"/>
              <a:ea typeface="+mj-ea"/>
            </a:endParaRPr>
          </a:p>
          <a:p>
            <a:r>
              <a:rPr kumimoji="0" lang="en-US" altLang="zh-TW" sz="6600" b="1" dirty="0">
                <a:solidFill>
                  <a:srgbClr val="FF0066"/>
                </a:solidFill>
                <a:latin typeface="標楷體" panose="03000509000000000000" pitchFamily="65" charset="-120"/>
                <a:ea typeface="金梅浪漫字形原體" panose="02010609000101010101" pitchFamily="49" charset="-120"/>
              </a:rPr>
              <a:t>111</a:t>
            </a:r>
            <a:r>
              <a:rPr kumimoji="0" lang="zh-TW" altLang="en-US" sz="6600" b="1" dirty="0">
                <a:solidFill>
                  <a:srgbClr val="FF0066"/>
                </a:solidFill>
                <a:latin typeface="標楷體" panose="03000509000000000000" pitchFamily="65" charset="-120"/>
                <a:ea typeface="金梅浪漫字形原體" panose="02010609000101010101" pitchFamily="49" charset="-120"/>
              </a:rPr>
              <a:t>學年度</a:t>
            </a:r>
            <a:endParaRPr kumimoji="0" lang="en-US" altLang="zh-TW" sz="6600" b="1" dirty="0">
              <a:solidFill>
                <a:srgbClr val="FF0066"/>
              </a:solidFill>
              <a:latin typeface="標楷體" panose="03000509000000000000" pitchFamily="65" charset="-120"/>
              <a:ea typeface="金梅浪漫字形原體" panose="02010609000101010101" pitchFamily="49" charset="-120"/>
            </a:endParaRPr>
          </a:p>
          <a:p>
            <a:r>
              <a:rPr kumimoji="0" lang="zh-TW" altLang="en-US" sz="60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金梅浪漫字形原體" panose="02010609000101010101" pitchFamily="49" charset="-120"/>
              </a:rPr>
              <a:t>幼兒園家長</a:t>
            </a:r>
            <a:r>
              <a:rPr kumimoji="0" lang="zh-TW" altLang="en-US" sz="6000" b="1" dirty="0">
                <a:solidFill>
                  <a:srgbClr val="FF0066"/>
                </a:solidFill>
                <a:latin typeface="標楷體" panose="03000509000000000000" pitchFamily="65" charset="-120"/>
                <a:ea typeface="金梅浪漫字形原體" panose="02010609000101010101" pitchFamily="49" charset="-120"/>
              </a:rPr>
              <a:t>座談會</a:t>
            </a:r>
            <a:endParaRPr kumimoji="0" lang="en-US" altLang="zh-TW" sz="6000" b="1" dirty="0">
              <a:solidFill>
                <a:srgbClr val="FF0066"/>
              </a:solidFill>
              <a:latin typeface="標楷體" panose="03000509000000000000" pitchFamily="65" charset="-120"/>
              <a:ea typeface="金梅浪漫字形原體" panose="02010609000101010101" pitchFamily="49" charset="-120"/>
            </a:endParaRPr>
          </a:p>
          <a:p>
            <a:pPr algn="r"/>
            <a:endParaRPr kumimoji="0" lang="zh-CN" altLang="zh-CN" sz="6600" dirty="0">
              <a:solidFill>
                <a:srgbClr val="FF0066"/>
              </a:solidFill>
              <a:latin typeface="+mj-ea"/>
              <a:ea typeface="+mj-ea"/>
            </a:endParaRPr>
          </a:p>
        </p:txBody>
      </p:sp>
      <p:sp>
        <p:nvSpPr>
          <p:cNvPr id="7" name="圆角矩形 49"/>
          <p:cNvSpPr/>
          <p:nvPr/>
        </p:nvSpPr>
        <p:spPr>
          <a:xfrm>
            <a:off x="7336396" y="6047932"/>
            <a:ext cx="1484076" cy="446555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A5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1600" b="1" dirty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kumimoji="0" lang="en-US" altLang="zh-TW" sz="1600" b="1" dirty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kumimoji="0" lang="en-US" altLang="zh-CN" sz="1600" b="1" dirty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.8.2</a:t>
            </a:r>
            <a:r>
              <a:rPr kumimoji="0" lang="en-US" altLang="zh-TW" sz="1600" b="1" dirty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kumimoji="0" lang="en-US" altLang="zh-CN" sz="1600" b="1" dirty="0">
              <a:solidFill>
                <a:srgbClr val="EA551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kumimoji="0" lang="zh-CN" altLang="en-US" sz="1600" b="1" dirty="0">
              <a:solidFill>
                <a:srgbClr val="EA551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008112" cy="1006213"/>
          </a:xfrm>
          <a:prstGeom prst="rect">
            <a:avLst/>
          </a:prstGeom>
        </p:spPr>
      </p:pic>
      <p:pic>
        <p:nvPicPr>
          <p:cNvPr id="3076" name="Picture 4" descr="ãã©ãã®ãã¼ãºï¼ï¼ã«ã©ã¼ï¼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80" y="4509120"/>
            <a:ext cx="11430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ã©ãã®ãã¼ãºï¼ï¼ã«ã©ã¼ï¼&#10;&#10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9" y="4878025"/>
            <a:ext cx="1429517" cy="12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6714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1272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作息時間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補充說明</a:t>
            </a:r>
            <a:r>
              <a:rPr lang="zh-TW" altLang="zh-TW" sz="3600" dirty="0">
                <a:solidFill>
                  <a:schemeClr val="tx1"/>
                </a:solidFill>
              </a:rPr>
              <a:t/>
            </a:r>
            <a:br>
              <a:rPr lang="zh-TW" altLang="zh-TW" sz="3600" dirty="0">
                <a:solidFill>
                  <a:schemeClr val="tx1"/>
                </a:solidFill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3600" dirty="0" smtClean="0"/>
              <a:t>7:30~7:50</a:t>
            </a:r>
            <a:r>
              <a:rPr lang="zh-TW" altLang="en-US" sz="3600" dirty="0" smtClean="0"/>
              <a:t>由幼兒園導護老師集中照顧</a:t>
            </a:r>
            <a:endParaRPr lang="en-US" altLang="zh-TW" sz="3600" dirty="0" smtClean="0"/>
          </a:p>
          <a:p>
            <a:r>
              <a:rPr lang="en-US" altLang="zh-TW" sz="3600" dirty="0" smtClean="0"/>
              <a:t>7:50</a:t>
            </a:r>
            <a:r>
              <a:rPr lang="zh-TW" altLang="en-US" sz="3600" dirty="0" smtClean="0"/>
              <a:t>由各班老師帶幼兒進教室</a:t>
            </a:r>
            <a:endParaRPr lang="en-US" altLang="zh-TW" sz="3600" dirty="0" smtClean="0"/>
          </a:p>
          <a:p>
            <a:r>
              <a:rPr lang="en-US" altLang="zh-TW" sz="3600" dirty="0"/>
              <a:t>8:10</a:t>
            </a:r>
            <a:r>
              <a:rPr lang="zh-TW" altLang="en-US" sz="3600" dirty="0"/>
              <a:t>以前</a:t>
            </a:r>
            <a:r>
              <a:rPr lang="zh-TW" altLang="en-US" sz="3600" dirty="0" smtClean="0"/>
              <a:t>到校</a:t>
            </a:r>
            <a:endParaRPr lang="en-US" altLang="zh-TW" sz="3600" dirty="0" smtClean="0"/>
          </a:p>
          <a:p>
            <a:r>
              <a:rPr lang="en-US" altLang="zh-TW" sz="3600" dirty="0" smtClean="0"/>
              <a:t>8:00</a:t>
            </a:r>
            <a:r>
              <a:rPr lang="zh-TW" altLang="en-US" sz="3600" dirty="0" smtClean="0"/>
              <a:t>至</a:t>
            </a:r>
            <a:r>
              <a:rPr lang="en-US" altLang="zh-TW" sz="3600" dirty="0" smtClean="0"/>
              <a:t>16:00</a:t>
            </a:r>
            <a:r>
              <a:rPr lang="zh-TW" altLang="en-US" sz="3600" dirty="0" smtClean="0"/>
              <a:t>教保服務時間</a:t>
            </a:r>
            <a:endParaRPr lang="en-US" altLang="zh-TW" sz="3600" dirty="0" smtClean="0"/>
          </a:p>
          <a:p>
            <a:r>
              <a:rPr lang="en-US" altLang="zh-TW" sz="3600" dirty="0" smtClean="0"/>
              <a:t>16:00</a:t>
            </a:r>
            <a:r>
              <a:rPr lang="zh-TW" altLang="en-US" sz="3600" dirty="0" smtClean="0"/>
              <a:t>彩虹門放學</a:t>
            </a:r>
            <a:endParaRPr lang="en-US" altLang="zh-TW" sz="3600" dirty="0" smtClean="0"/>
          </a:p>
          <a:p>
            <a:endParaRPr lang="zh-TW" altLang="en-US" dirty="0"/>
          </a:p>
        </p:txBody>
      </p:sp>
      <p:pic>
        <p:nvPicPr>
          <p:cNvPr id="1026" name="Picture 2" descr="儿童上学图片_儿童上学素材_儿童上学模板免费下载-六图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2631644" cy="23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999661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園主任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171212" y="2636912"/>
            <a:ext cx="650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/>
              <a:t>推</a:t>
            </a:r>
            <a:endParaRPr lang="en-US" altLang="zh-TW" sz="2800" dirty="0"/>
          </a:p>
          <a:p>
            <a:pPr algn="ctr"/>
            <a:r>
              <a:rPr lang="zh-TW" altLang="en-US" sz="2800" dirty="0"/>
              <a:t>動</a:t>
            </a:r>
            <a:endParaRPr lang="en-US" altLang="zh-TW" sz="2800" dirty="0"/>
          </a:p>
          <a:p>
            <a:pPr algn="ctr"/>
            <a:r>
              <a:rPr lang="zh-TW" altLang="en-US" sz="2800" dirty="0"/>
              <a:t>全園</a:t>
            </a:r>
            <a:endParaRPr lang="en-US" altLang="zh-TW" sz="2800" dirty="0"/>
          </a:p>
          <a:p>
            <a:pPr algn="ctr"/>
            <a:r>
              <a:rPr lang="zh-TW" altLang="en-US" sz="2800" dirty="0"/>
              <a:t>事</a:t>
            </a:r>
            <a:endParaRPr lang="en-US" altLang="zh-TW" sz="2800" dirty="0"/>
          </a:p>
          <a:p>
            <a:pPr algn="ctr"/>
            <a:r>
              <a:rPr lang="zh-TW" altLang="en-US" sz="2800" dirty="0"/>
              <a:t>務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395014" y="2636912"/>
            <a:ext cx="864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申</a:t>
            </a:r>
            <a:endParaRPr lang="en-US" altLang="zh-TW" sz="2800" dirty="0"/>
          </a:p>
          <a:p>
            <a:r>
              <a:rPr lang="zh-TW" altLang="en-US" sz="2800" dirty="0"/>
              <a:t>辦</a:t>
            </a:r>
            <a:endParaRPr lang="en-US" altLang="zh-TW" sz="2800" dirty="0"/>
          </a:p>
          <a:p>
            <a:r>
              <a:rPr lang="zh-TW" altLang="en-US" sz="2800" dirty="0"/>
              <a:t>各</a:t>
            </a:r>
            <a:endParaRPr lang="en-US" altLang="zh-TW" sz="2800" dirty="0"/>
          </a:p>
          <a:p>
            <a:r>
              <a:rPr lang="zh-TW" altLang="en-US" sz="2800" dirty="0"/>
              <a:t>項</a:t>
            </a:r>
            <a:endParaRPr lang="en-US" altLang="zh-TW" sz="2800" dirty="0"/>
          </a:p>
          <a:p>
            <a:r>
              <a:rPr lang="zh-TW" altLang="en-US" sz="2800" dirty="0"/>
              <a:t>補</a:t>
            </a:r>
            <a:endParaRPr lang="en-US" altLang="zh-TW" sz="2800" dirty="0"/>
          </a:p>
          <a:p>
            <a:r>
              <a:rPr lang="zh-TW" altLang="en-US" sz="2800" dirty="0"/>
              <a:t>助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504438" y="2651016"/>
            <a:ext cx="864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辦</a:t>
            </a:r>
            <a:endParaRPr lang="en-US" altLang="zh-TW" sz="2800" dirty="0"/>
          </a:p>
          <a:p>
            <a:r>
              <a:rPr lang="zh-TW" altLang="en-US" sz="2800" dirty="0"/>
              <a:t>理</a:t>
            </a:r>
            <a:endParaRPr lang="en-US" altLang="zh-TW" sz="2800" dirty="0"/>
          </a:p>
          <a:p>
            <a:r>
              <a:rPr lang="zh-TW" altLang="en-US" sz="2800" dirty="0"/>
              <a:t>招</a:t>
            </a:r>
            <a:endParaRPr lang="en-US" altLang="zh-TW" sz="2800" dirty="0"/>
          </a:p>
          <a:p>
            <a:r>
              <a:rPr lang="zh-TW" altLang="en-US" sz="2800" dirty="0"/>
              <a:t>生</a:t>
            </a:r>
            <a:endParaRPr lang="en-US" altLang="zh-TW" sz="2800" dirty="0"/>
          </a:p>
          <a:p>
            <a:r>
              <a:rPr lang="zh-TW" altLang="en-US" sz="2800" dirty="0"/>
              <a:t>工</a:t>
            </a:r>
            <a:endParaRPr lang="en-US" altLang="zh-TW" sz="2800" dirty="0"/>
          </a:p>
          <a:p>
            <a:r>
              <a:rPr lang="zh-TW" altLang="en-US" sz="2800" dirty="0"/>
              <a:t>作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509984" y="2651016"/>
            <a:ext cx="864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人</a:t>
            </a:r>
            <a:endParaRPr lang="en-US" altLang="zh-TW" sz="2800" dirty="0"/>
          </a:p>
          <a:p>
            <a:r>
              <a:rPr lang="zh-TW" altLang="en-US" sz="2800" dirty="0"/>
              <a:t>事</a:t>
            </a:r>
            <a:endParaRPr lang="en-US" altLang="zh-TW" sz="2800" dirty="0"/>
          </a:p>
          <a:p>
            <a:r>
              <a:rPr lang="zh-TW" altLang="en-US" sz="2800" dirty="0"/>
              <a:t>管理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5652" y="213294"/>
            <a:ext cx="2277051" cy="2063578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444208" y="2708920"/>
            <a:ext cx="864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綜</a:t>
            </a:r>
            <a:endParaRPr lang="en-US" altLang="zh-TW" sz="2800" dirty="0"/>
          </a:p>
          <a:p>
            <a:r>
              <a:rPr lang="zh-TW" altLang="en-US" sz="2800" dirty="0"/>
              <a:t>理</a:t>
            </a:r>
            <a:endParaRPr lang="en-US" altLang="zh-TW" sz="2800" dirty="0"/>
          </a:p>
          <a:p>
            <a:r>
              <a:rPr lang="zh-TW" altLang="en-US" sz="2800" dirty="0"/>
              <a:t>園</a:t>
            </a:r>
            <a:endParaRPr lang="en-US" altLang="zh-TW" sz="2800" dirty="0"/>
          </a:p>
          <a:p>
            <a:r>
              <a:rPr lang="zh-TW" altLang="en-US" sz="2800" dirty="0"/>
              <a:t>務</a:t>
            </a:r>
          </a:p>
        </p:txBody>
      </p:sp>
    </p:spTree>
    <p:extLst>
      <p:ext uri="{BB962C8B-B14F-4D97-AF65-F5344CB8AC3E}">
        <p14:creationId xmlns:p14="http://schemas.microsoft.com/office/powerpoint/2010/main" val="285696632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570492777"/>
              </p:ext>
            </p:extLst>
          </p:nvPr>
        </p:nvGraphicFramePr>
        <p:xfrm>
          <a:off x="1043608" y="1322827"/>
          <a:ext cx="6912768" cy="4770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284596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692288677"/>
              </p:ext>
            </p:extLst>
          </p:nvPr>
        </p:nvGraphicFramePr>
        <p:xfrm>
          <a:off x="179512" y="1322827"/>
          <a:ext cx="8784976" cy="5346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96787CC5-3AA7-558B-A5BC-737CF93F4588}"/>
              </a:ext>
            </a:extLst>
          </p:cNvPr>
          <p:cNvSpPr txBox="1"/>
          <p:nvPr/>
        </p:nvSpPr>
        <p:spPr>
          <a:xfrm>
            <a:off x="1356564" y="3595983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上台介紹自己的家人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45B5FD-C8F6-FFEA-DC94-759C86860F11}"/>
              </a:ext>
            </a:extLst>
          </p:cNvPr>
          <p:cNvSpPr txBox="1"/>
          <p:nvPr/>
        </p:nvSpPr>
        <p:spPr>
          <a:xfrm>
            <a:off x="1619672" y="629022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學習操作指甲剪</a:t>
            </a:r>
          </a:p>
        </p:txBody>
      </p:sp>
      <p:pic>
        <p:nvPicPr>
          <p:cNvPr id="8" name="圖片 7" descr="一張含有 個人 的圖片&#10;&#10;自動產生的描述">
            <a:extLst>
              <a:ext uri="{FF2B5EF4-FFF2-40B4-BE49-F238E27FC236}">
                <a16:creationId xmlns:a16="http://schemas.microsoft.com/office/drawing/2014/main" id="{414C0D51-D748-E517-3CD6-54F0EF8F1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337" y="1345675"/>
            <a:ext cx="3837008" cy="256120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9538B2C-058D-A4E4-4035-FDA60C13CA8F}"/>
              </a:ext>
            </a:extLst>
          </p:cNvPr>
          <p:cNvSpPr txBox="1"/>
          <p:nvPr/>
        </p:nvSpPr>
        <p:spPr>
          <a:xfrm>
            <a:off x="5652120" y="389035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觀察自己孵的豆芽</a:t>
            </a:r>
          </a:p>
        </p:txBody>
      </p:sp>
    </p:spTree>
    <p:extLst>
      <p:ext uri="{BB962C8B-B14F-4D97-AF65-F5344CB8AC3E}">
        <p14:creationId xmlns:p14="http://schemas.microsoft.com/office/powerpoint/2010/main" val="60226521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101131880"/>
              </p:ext>
            </p:extLst>
          </p:nvPr>
        </p:nvGraphicFramePr>
        <p:xfrm>
          <a:off x="683568" y="1268761"/>
          <a:ext cx="799512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圖片 3" descr="一張含有 小孩, 個人, 小男孩, 年輕 的圖片&#10;&#10;自動產生的描述">
            <a:extLst>
              <a:ext uri="{FF2B5EF4-FFF2-40B4-BE49-F238E27FC236}">
                <a16:creationId xmlns:a16="http://schemas.microsoft.com/office/drawing/2014/main" id="{842DF6F0-9469-721B-2A40-D9BFE9097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1343477"/>
            <a:ext cx="2553072" cy="1914804"/>
          </a:xfrm>
          <a:prstGeom prst="rect">
            <a:avLst/>
          </a:prstGeom>
        </p:spPr>
      </p:pic>
      <p:pic>
        <p:nvPicPr>
          <p:cNvPr id="8" name="圖片 7" descr="一張含有 個人, 室內, 小男孩, 臥室 的圖片&#10;&#10;自動產生的描述">
            <a:extLst>
              <a:ext uri="{FF2B5EF4-FFF2-40B4-BE49-F238E27FC236}">
                <a16:creationId xmlns:a16="http://schemas.microsoft.com/office/drawing/2014/main" id="{61A5F3CD-D7D5-55B8-24A6-B9F0D507A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616" y="1343477"/>
            <a:ext cx="2553072" cy="1914804"/>
          </a:xfrm>
          <a:prstGeom prst="rect">
            <a:avLst/>
          </a:prstGeom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D80821AE-77E1-3329-773A-9154A17F9A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045523" y="3930496"/>
            <a:ext cx="2896441" cy="1933375"/>
          </a:xfrm>
          <a:prstGeom prst="rect">
            <a:avLst/>
          </a:prstGeom>
        </p:spPr>
      </p:pic>
      <p:pic>
        <p:nvPicPr>
          <p:cNvPr id="12" name="圖片 11" descr="一張含有 文字, 室內 的圖片&#10;&#10;自動產生的描述">
            <a:extLst>
              <a:ext uri="{FF2B5EF4-FFF2-40B4-BE49-F238E27FC236}">
                <a16:creationId xmlns:a16="http://schemas.microsoft.com/office/drawing/2014/main" id="{CFE2093D-AD24-1A4C-91D2-37C6168A2B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802692" y="3893989"/>
            <a:ext cx="3005825" cy="20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941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285136057"/>
              </p:ext>
            </p:extLst>
          </p:nvPr>
        </p:nvGraphicFramePr>
        <p:xfrm>
          <a:off x="1043608" y="1322827"/>
          <a:ext cx="6912768" cy="4770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9BAC44B6-E0FD-42B1-B3A3-9D668B1141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/>
          <a:stretch/>
        </p:blipFill>
        <p:spPr>
          <a:xfrm>
            <a:off x="2123728" y="2492896"/>
            <a:ext cx="4384273" cy="264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16EDF364-08B5-4FC5-9513-511B6186B8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064" y="1523748"/>
            <a:ext cx="850392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CC0066"/>
                </a:solidFill>
              </a:rPr>
              <a:t>*</a:t>
            </a:r>
            <a:r>
              <a:rPr lang="zh-TW" altLang="en-US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親子說</a:t>
            </a:r>
            <a:r>
              <a:rPr lang="zh-TW" altLang="en-US" dirty="0" smtClean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故事觀摩賽</a:t>
            </a:r>
            <a:endParaRPr lang="zh-TW" altLang="en-US" dirty="0">
              <a:solidFill>
                <a:srgbClr val="CC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</p:txBody>
      </p:sp>
      <p:grpSp>
        <p:nvGrpSpPr>
          <p:cNvPr id="3" name="群組 19">
            <a:extLst>
              <a:ext uri="{FF2B5EF4-FFF2-40B4-BE49-F238E27FC236}">
                <a16:creationId xmlns:a16="http://schemas.microsoft.com/office/drawing/2014/main" id="{B5300540-CB9B-4630-9BDC-76E14D6555F3}"/>
              </a:ext>
            </a:extLst>
          </p:cNvPr>
          <p:cNvGrpSpPr/>
          <p:nvPr/>
        </p:nvGrpSpPr>
        <p:grpSpPr>
          <a:xfrm>
            <a:off x="635344" y="5334252"/>
            <a:ext cx="3639216" cy="808904"/>
            <a:chOff x="2164110" y="3886233"/>
            <a:chExt cx="3765592" cy="808904"/>
          </a:xfrm>
        </p:grpSpPr>
        <p:sp>
          <p:nvSpPr>
            <p:cNvPr id="21" name="矩形: 圓角化同側角落 20">
              <a:extLst>
                <a:ext uri="{FF2B5EF4-FFF2-40B4-BE49-F238E27FC236}">
                  <a16:creationId xmlns:a16="http://schemas.microsoft.com/office/drawing/2014/main" id="{4AA8D897-1C5D-499D-8248-220EBC5F38BB}"/>
                </a:ext>
              </a:extLst>
            </p:cNvPr>
            <p:cNvSpPr/>
            <p:nvPr/>
          </p:nvSpPr>
          <p:spPr>
            <a:xfrm rot="10800000">
              <a:off x="2164110" y="3886233"/>
              <a:ext cx="3765592" cy="80890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矩形: 圓角化同側角落 4">
              <a:extLst>
                <a:ext uri="{FF2B5EF4-FFF2-40B4-BE49-F238E27FC236}">
                  <a16:creationId xmlns:a16="http://schemas.microsoft.com/office/drawing/2014/main" id="{86C6C058-4B2A-4982-BFA9-5779827C7910}"/>
                </a:ext>
              </a:extLst>
            </p:cNvPr>
            <p:cNvSpPr txBox="1"/>
            <p:nvPr/>
          </p:nvSpPr>
          <p:spPr>
            <a:xfrm rot="21600000">
              <a:off x="2188987" y="3886233"/>
              <a:ext cx="3715838" cy="784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400" b="1" kern="1200" dirty="0">
                  <a:latin typeface="+mn-ea"/>
                  <a:ea typeface="+mn-ea"/>
                </a:rPr>
                <a:t>親子一起說故事</a:t>
              </a:r>
              <a:endParaRPr lang="en-US" altLang="zh-TW" sz="2400" b="1" kern="1200" dirty="0">
                <a:latin typeface="+mn-ea"/>
                <a:ea typeface="+mn-ea"/>
              </a:endParaRPr>
            </a:p>
          </p:txBody>
        </p:sp>
      </p:grpSp>
      <p:sp>
        <p:nvSpPr>
          <p:cNvPr id="23" name="矩形: 圓角化同側角落 4">
            <a:extLst>
              <a:ext uri="{FF2B5EF4-FFF2-40B4-BE49-F238E27FC236}">
                <a16:creationId xmlns:a16="http://schemas.microsoft.com/office/drawing/2014/main" id="{940E9EA5-7A4E-467B-BFF3-9C6F6A0EA298}"/>
              </a:ext>
            </a:extLst>
          </p:cNvPr>
          <p:cNvSpPr txBox="1"/>
          <p:nvPr/>
        </p:nvSpPr>
        <p:spPr>
          <a:xfrm>
            <a:off x="5407546" y="5424333"/>
            <a:ext cx="3715838" cy="7840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b="1" kern="1200" dirty="0">
              <a:latin typeface="+mn-ea"/>
              <a:ea typeface="+mn-ea"/>
            </a:endParaRPr>
          </a:p>
        </p:txBody>
      </p:sp>
      <p:grpSp>
        <p:nvGrpSpPr>
          <p:cNvPr id="4" name="群組 23">
            <a:extLst>
              <a:ext uri="{FF2B5EF4-FFF2-40B4-BE49-F238E27FC236}">
                <a16:creationId xmlns:a16="http://schemas.microsoft.com/office/drawing/2014/main" id="{FC9F127C-12FE-4882-9528-04FA50D5EAE9}"/>
              </a:ext>
            </a:extLst>
          </p:cNvPr>
          <p:cNvGrpSpPr/>
          <p:nvPr/>
        </p:nvGrpSpPr>
        <p:grpSpPr>
          <a:xfrm>
            <a:off x="4644008" y="5244474"/>
            <a:ext cx="4032928" cy="886394"/>
            <a:chOff x="2164110" y="3808743"/>
            <a:chExt cx="3765592" cy="886394"/>
          </a:xfrm>
        </p:grpSpPr>
        <p:sp>
          <p:nvSpPr>
            <p:cNvPr id="25" name="矩形: 圓角化同側角落 24">
              <a:extLst>
                <a:ext uri="{FF2B5EF4-FFF2-40B4-BE49-F238E27FC236}">
                  <a16:creationId xmlns:a16="http://schemas.microsoft.com/office/drawing/2014/main" id="{C25AE9C9-C5E0-4444-8483-644064D6A3C1}"/>
                </a:ext>
              </a:extLst>
            </p:cNvPr>
            <p:cNvSpPr/>
            <p:nvPr/>
          </p:nvSpPr>
          <p:spPr>
            <a:xfrm rot="10800000">
              <a:off x="2164110" y="3886233"/>
              <a:ext cx="3765592" cy="80890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矩形: 圓角化同側角落 4">
              <a:extLst>
                <a:ext uri="{FF2B5EF4-FFF2-40B4-BE49-F238E27FC236}">
                  <a16:creationId xmlns:a16="http://schemas.microsoft.com/office/drawing/2014/main" id="{CF861CF2-8832-4768-933B-058DA545F6AA}"/>
                </a:ext>
              </a:extLst>
            </p:cNvPr>
            <p:cNvSpPr txBox="1"/>
            <p:nvPr/>
          </p:nvSpPr>
          <p:spPr>
            <a:xfrm>
              <a:off x="2164110" y="3808743"/>
              <a:ext cx="3562653" cy="873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200" b="1" kern="1200" dirty="0">
                  <a:latin typeface="+mn-ea"/>
                  <a:ea typeface="+mn-ea"/>
                </a:rPr>
                <a:t> 家長會會長及夫人前來參與</a:t>
              </a:r>
              <a:endParaRPr lang="en-US" altLang="zh-TW" sz="2200" b="1" kern="1200" dirty="0">
                <a:latin typeface="+mn-ea"/>
                <a:ea typeface="+mn-ea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200" b="1" kern="1200" dirty="0">
                  <a:latin typeface="+mn-ea"/>
                  <a:ea typeface="+mn-ea"/>
                </a:rPr>
                <a:t>贈送小禮物</a:t>
              </a:r>
              <a:endParaRPr lang="en-US" altLang="zh-TW" sz="2200" b="1" kern="1200" dirty="0">
                <a:latin typeface="+mn-ea"/>
                <a:ea typeface="+mn-ea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143509E8-3FC6-4B42-978F-4CB7185B20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966" y="2924944"/>
            <a:ext cx="3571722" cy="23857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EA43E2-297F-462A-8693-D83538305F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8191" y="2924944"/>
            <a:ext cx="4008745" cy="24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400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16EDF364-08B5-4FC5-9513-511B6186B8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064" y="1500063"/>
            <a:ext cx="850392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CC0066"/>
                </a:solidFill>
              </a:rPr>
              <a:t>*</a:t>
            </a:r>
            <a:r>
              <a:rPr lang="zh-TW" altLang="en-US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幼兒律動舞蹈觀摩賽</a:t>
            </a:r>
          </a:p>
          <a:p>
            <a:endParaRPr lang="en-US" altLang="zh-TW" dirty="0"/>
          </a:p>
        </p:txBody>
      </p:sp>
      <p:grpSp>
        <p:nvGrpSpPr>
          <p:cNvPr id="3" name="群組 9">
            <a:extLst>
              <a:ext uri="{FF2B5EF4-FFF2-40B4-BE49-F238E27FC236}">
                <a16:creationId xmlns:a16="http://schemas.microsoft.com/office/drawing/2014/main" id="{CA1F6F54-0FAD-4E2B-8C40-1DC838FFBDF4}"/>
              </a:ext>
            </a:extLst>
          </p:cNvPr>
          <p:cNvGrpSpPr/>
          <p:nvPr/>
        </p:nvGrpSpPr>
        <p:grpSpPr>
          <a:xfrm>
            <a:off x="2836227" y="5604295"/>
            <a:ext cx="3765592" cy="808904"/>
            <a:chOff x="2164110" y="3886233"/>
            <a:chExt cx="3765592" cy="808904"/>
          </a:xfrm>
        </p:grpSpPr>
        <p:sp>
          <p:nvSpPr>
            <p:cNvPr id="11" name="矩形: 圓角化同側角落 10">
              <a:extLst>
                <a:ext uri="{FF2B5EF4-FFF2-40B4-BE49-F238E27FC236}">
                  <a16:creationId xmlns:a16="http://schemas.microsoft.com/office/drawing/2014/main" id="{1D1C0959-410B-4036-BF38-F3C02C4518C9}"/>
                </a:ext>
              </a:extLst>
            </p:cNvPr>
            <p:cNvSpPr/>
            <p:nvPr/>
          </p:nvSpPr>
          <p:spPr>
            <a:xfrm rot="10800000">
              <a:off x="2164110" y="3886233"/>
              <a:ext cx="3765592" cy="80890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矩形: 圓角化同側角落 4">
              <a:extLst>
                <a:ext uri="{FF2B5EF4-FFF2-40B4-BE49-F238E27FC236}">
                  <a16:creationId xmlns:a16="http://schemas.microsoft.com/office/drawing/2014/main" id="{912D44D2-16B3-4124-8720-8ED30E5F9A45}"/>
                </a:ext>
              </a:extLst>
            </p:cNvPr>
            <p:cNvSpPr txBox="1"/>
            <p:nvPr/>
          </p:nvSpPr>
          <p:spPr>
            <a:xfrm rot="21600000">
              <a:off x="2188987" y="3886233"/>
              <a:ext cx="3715838" cy="784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400" b="1" kern="1200" dirty="0">
                  <a:latin typeface="+mn-ea"/>
                  <a:ea typeface="+mn-ea"/>
                </a:rPr>
                <a:t>上台表演</a:t>
              </a:r>
              <a:endParaRPr lang="en-US" altLang="zh-TW" sz="2400" b="1" kern="1200" dirty="0">
                <a:latin typeface="+mn-ea"/>
                <a:ea typeface="+mn-ea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60E2ECB3-5A85-45DE-B7C5-012FC6BE2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8" y="2700954"/>
            <a:ext cx="2893623" cy="21702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F7755B4-3F69-47C0-BEAF-E4A9D4DD6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26" y="3434077"/>
            <a:ext cx="2893624" cy="217021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8D52E49-96C8-4C76-8D44-721734679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15" y="2700955"/>
            <a:ext cx="2720287" cy="217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22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16EDF364-08B5-4FC5-9513-511B6186B8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064" y="1500063"/>
            <a:ext cx="850392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CC0066"/>
                </a:solidFill>
              </a:rPr>
              <a:t>*</a:t>
            </a:r>
            <a:r>
              <a:rPr lang="zh-TW" altLang="en-US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畢業典禮</a:t>
            </a:r>
          </a:p>
          <a:p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                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155517-AD96-4BD1-A463-82380CD69A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261" y="4359848"/>
            <a:ext cx="2876371" cy="18640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D6AC654-6740-4CE6-BAD0-FB66946072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261" y="2564904"/>
            <a:ext cx="2876371" cy="188846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5EDF10A-EA99-5B71-6E3F-907A406BC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69" y="2589318"/>
            <a:ext cx="2876371" cy="18640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0682E62-36FC-5199-5E46-B63FE7226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580" y="4403897"/>
            <a:ext cx="2876360" cy="17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156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保育組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068426152"/>
              </p:ext>
            </p:extLst>
          </p:nvPr>
        </p:nvGraphicFramePr>
        <p:xfrm>
          <a:off x="611560" y="1322827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284596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37354" cy="1872208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相見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歡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9629"/>
            <a:ext cx="1008112" cy="100621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483768" y="2492896"/>
            <a:ext cx="5040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三部曲</a:t>
            </a:r>
            <a:r>
              <a:rPr lang="en-US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pPr marL="742950" indent="-742950">
              <a:buFont typeface="Wingdings" panose="05000000000000000000" pitchFamily="2" charset="2"/>
              <a:buAutoNum type="circleNumWdWhitePlain"/>
            </a:pP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確認就讀班級</a:t>
            </a:r>
            <a:endParaRPr lang="en-US" altLang="zh-TW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Wingdings" panose="05000000000000000000" pitchFamily="2" charset="2"/>
              <a:buAutoNum type="circleNumWdWhitePlain"/>
            </a:pP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家長簽到</a:t>
            </a:r>
            <a:endParaRPr lang="en-US" altLang="zh-TW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Wingdings" panose="05000000000000000000" pitchFamily="2" charset="2"/>
              <a:buAutoNum type="circleNumWdWhitePlain"/>
            </a:pP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接送證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闖關卡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延長照顧調查單</a:t>
            </a:r>
            <a:endParaRPr lang="en-US" altLang="zh-TW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Wingdings" panose="05000000000000000000" pitchFamily="2" charset="2"/>
              <a:buAutoNum type="circleNumWdWhitePlain"/>
            </a:pPr>
            <a:endParaRPr lang="zh-TW" altLang="en-US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67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906338627"/>
              </p:ext>
            </p:extLst>
          </p:nvPr>
        </p:nvGraphicFramePr>
        <p:xfrm>
          <a:off x="467544" y="1484784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圓角矩形 5"/>
          <p:cNvSpPr/>
          <p:nvPr/>
        </p:nvSpPr>
        <p:spPr>
          <a:xfrm>
            <a:off x="4644008" y="2780928"/>
            <a:ext cx="1632420" cy="2019371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r="-3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50003579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89422404"/>
              </p:ext>
            </p:extLst>
          </p:nvPr>
        </p:nvGraphicFramePr>
        <p:xfrm>
          <a:off x="611560" y="1322827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68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桃園市幼兒園收退費辦法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青溪國小附設幼兒園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-</a:t>
            </a:r>
            <a:r>
              <a:rPr lang="zh-TW" altLang="en-US" dirty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青溪國小附設幼兒園 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(tyc.edu.tw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)</a:t>
            </a:r>
            <a:endParaRPr lang="en-US" altLang="zh-TW" dirty="0" smtClean="0">
              <a:latin typeface="文鼎粗行楷" panose="03000809000000000000" pitchFamily="65" charset="-120"/>
              <a:ea typeface="文鼎粗行楷" panose="03000809000000000000" pitchFamily="65" charset="-120"/>
            </a:endParaRPr>
          </a:p>
          <a:p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收費標準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~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午餐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~800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元*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4.5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個月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/101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天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=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約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35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元</a:t>
            </a:r>
            <a:endParaRPr lang="en-US" altLang="zh-TW" dirty="0" smtClean="0">
              <a:latin typeface="文鼎粗行楷" panose="03000809000000000000" pitchFamily="65" charset="-120"/>
              <a:ea typeface="文鼎粗行楷" panose="03000809000000000000" pitchFamily="65" charset="-120"/>
            </a:endParaRPr>
          </a:p>
          <a:p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因物價上漲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110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學期末，經全園家長同意後並在全校家長代表大會提案討論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(111.6.22)</a:t>
            </a:r>
            <a:r>
              <a:rPr lang="zh-TW" altLang="en-US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午餐每餐調漲</a:t>
            </a:r>
            <a:r>
              <a:rPr lang="en-US" altLang="zh-TW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~3</a:t>
            </a:r>
            <a:r>
              <a:rPr lang="zh-TW" altLang="en-US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元</a:t>
            </a:r>
            <a:r>
              <a:rPr lang="en-US" altLang="zh-TW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,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獲半數以上</a:t>
            </a:r>
            <a:r>
              <a:rPr lang="zh-TW" altLang="en-US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同意調整</a:t>
            </a:r>
            <a:endParaRPr lang="en-US" altLang="zh-TW" dirty="0" smtClean="0">
              <a:solidFill>
                <a:srgbClr val="FF0000"/>
              </a:solidFill>
              <a:latin typeface="文鼎粗行楷" panose="03000809000000000000" pitchFamily="65" charset="-120"/>
              <a:ea typeface="文鼎粗行楷" panose="03000809000000000000" pitchFamily="65" charset="-120"/>
            </a:endParaRPr>
          </a:p>
          <a:p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111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學年度用餐天數為約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200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天，若超出政府補助，</a:t>
            </a:r>
            <a:r>
              <a:rPr lang="zh-TW" altLang="zh-TW" dirty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不足部分擬由家長自行負擔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，一學年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(111.8.30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至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112.1.20)</a:t>
            </a:r>
            <a:r>
              <a:rPr lang="zh-TW" altLang="zh-TW" b="1" u="sng" dirty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約</a:t>
            </a:r>
            <a:r>
              <a:rPr lang="en-US" altLang="zh-TW" b="1" u="sng" dirty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600</a:t>
            </a:r>
            <a:r>
              <a:rPr lang="zh-TW" altLang="zh-TW" b="1" u="sng" dirty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元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。</a:t>
            </a:r>
            <a:endParaRPr lang="zh-TW" altLang="en-US" dirty="0">
              <a:solidFill>
                <a:srgbClr val="FF0000"/>
              </a:solidFill>
              <a:latin typeface="文鼎粗行楷" panose="03000809000000000000" pitchFamily="65" charset="-120"/>
              <a:ea typeface="文鼎粗行楷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1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b="1" dirty="0"/>
              <a:t>111</a:t>
            </a:r>
            <a:r>
              <a:rPr lang="zh-TW" altLang="zh-TW" sz="2400" b="1" dirty="0"/>
              <a:t>學年度第</a:t>
            </a:r>
            <a:r>
              <a:rPr lang="en-US" altLang="zh-TW" sz="2400" b="1" dirty="0"/>
              <a:t>1</a:t>
            </a:r>
            <a:r>
              <a:rPr lang="zh-TW" altLang="zh-TW" sz="2400" b="1" dirty="0"/>
              <a:t>學期</a:t>
            </a:r>
            <a:r>
              <a:rPr lang="en-US" altLang="zh-TW" sz="2400" b="1" dirty="0"/>
              <a:t> </a:t>
            </a:r>
            <a:r>
              <a:rPr lang="zh-TW" altLang="zh-TW" sz="2400" b="1" dirty="0"/>
              <a:t>桃園市桃園區青溪國民小學附設幼兒園家長每月</a:t>
            </a:r>
            <a:r>
              <a:rPr lang="zh-TW" altLang="zh-TW" sz="2400" b="1"/>
              <a:t>繳費</a:t>
            </a:r>
            <a:r>
              <a:rPr lang="zh-TW" altLang="zh-TW" sz="2400" b="1" smtClean="0"/>
              <a:t>數額</a:t>
            </a:r>
            <a:r>
              <a:rPr lang="zh-TW" altLang="en-US" sz="2400" b="1" smtClean="0"/>
              <a:t>說明</a:t>
            </a:r>
            <a:r>
              <a:rPr lang="zh-TW" altLang="zh-TW" sz="2400" b="1" smtClean="0"/>
              <a:t>表</a:t>
            </a:r>
            <a:endParaRPr lang="zh-TW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87028"/>
              </p:ext>
            </p:extLst>
          </p:nvPr>
        </p:nvGraphicFramePr>
        <p:xfrm>
          <a:off x="301752" y="1044870"/>
          <a:ext cx="8534399" cy="4392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771">
                  <a:extLst>
                    <a:ext uri="{9D8B030D-6E8A-4147-A177-3AD203B41FA5}">
                      <a16:colId xmlns:a16="http://schemas.microsoft.com/office/drawing/2014/main" val="3110065291"/>
                    </a:ext>
                  </a:extLst>
                </a:gridCol>
                <a:gridCol w="2129252">
                  <a:extLst>
                    <a:ext uri="{9D8B030D-6E8A-4147-A177-3AD203B41FA5}">
                      <a16:colId xmlns:a16="http://schemas.microsoft.com/office/drawing/2014/main" val="643009779"/>
                    </a:ext>
                  </a:extLst>
                </a:gridCol>
                <a:gridCol w="2521188">
                  <a:extLst>
                    <a:ext uri="{9D8B030D-6E8A-4147-A177-3AD203B41FA5}">
                      <a16:colId xmlns:a16="http://schemas.microsoft.com/office/drawing/2014/main" val="1715310178"/>
                    </a:ext>
                  </a:extLst>
                </a:gridCol>
                <a:gridCol w="2521188">
                  <a:extLst>
                    <a:ext uri="{9D8B030D-6E8A-4147-A177-3AD203B41FA5}">
                      <a16:colId xmlns:a16="http://schemas.microsoft.com/office/drawing/2014/main" val="3187267131"/>
                    </a:ext>
                  </a:extLst>
                </a:gridCol>
              </a:tblGrid>
              <a:tr h="26804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全日制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912192"/>
                  </a:ext>
                </a:extLst>
              </a:tr>
              <a:tr h="2680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幼兒年齡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屬性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收費分攤方式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200558"/>
                  </a:ext>
                </a:extLst>
              </a:tr>
              <a:tr h="2680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家長每月繳費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元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政府協助支付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extLst>
                  <a:ext uri="{0D108BD9-81ED-4DB2-BD59-A6C34878D82A}">
                    <a16:rowId xmlns:a16="http://schemas.microsoft.com/office/drawing/2014/main" val="3958710340"/>
                  </a:ext>
                </a:extLst>
              </a:tr>
              <a:tr h="31761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</a:t>
                      </a:r>
                      <a:r>
                        <a:rPr lang="zh-TW" sz="1200" kern="0">
                          <a:effectLst/>
                        </a:rPr>
                        <a:t>歲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第１胎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954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幼兒園收費數額與家長繳交費用之間的差額，由行政院協助家長支付給幼兒園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extLst>
                  <a:ext uri="{0D108BD9-81ED-4DB2-BD59-A6C34878D82A}">
                    <a16:rowId xmlns:a16="http://schemas.microsoft.com/office/drawing/2014/main" val="3937027255"/>
                  </a:ext>
                </a:extLst>
              </a:tr>
              <a:tr h="3176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第２胎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含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r>
                        <a:rPr lang="zh-TW" sz="1200" kern="0">
                          <a:effectLst/>
                        </a:rPr>
                        <a:t>以上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8546"/>
                  </a:ext>
                </a:extLst>
              </a:tr>
              <a:tr h="5608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低收入戶、中低收入戶、身心障礙幼兒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46447"/>
                  </a:ext>
                </a:extLst>
              </a:tr>
              <a:tr h="31761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4</a:t>
                      </a:r>
                      <a:r>
                        <a:rPr lang="zh-TW" sz="1200" kern="0" dirty="0">
                          <a:effectLst/>
                        </a:rPr>
                        <a:t>歲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第１胎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954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幼兒園收費數額與家長繳交費用之間的差額，由行政院協助家長支付給幼兒園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extLst>
                  <a:ext uri="{0D108BD9-81ED-4DB2-BD59-A6C34878D82A}">
                    <a16:rowId xmlns:a16="http://schemas.microsoft.com/office/drawing/2014/main" val="2136974640"/>
                  </a:ext>
                </a:extLst>
              </a:tr>
              <a:tr h="3176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第２胎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含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r>
                        <a:rPr lang="zh-TW" sz="1200" kern="0">
                          <a:effectLst/>
                        </a:rPr>
                        <a:t>以上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264919"/>
                  </a:ext>
                </a:extLst>
              </a:tr>
              <a:tr h="5608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低收入戶、中低收入戶、身心障礙幼兒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798960"/>
                  </a:ext>
                </a:extLst>
              </a:tr>
              <a:tr h="31761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歲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第１胎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954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幼兒園收費數額與家長繳交費用之間的差額，由行政院協助家長支付給幼兒園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extLst>
                  <a:ext uri="{0D108BD9-81ED-4DB2-BD59-A6C34878D82A}">
                    <a16:rowId xmlns:a16="http://schemas.microsoft.com/office/drawing/2014/main" val="2739533649"/>
                  </a:ext>
                </a:extLst>
              </a:tr>
              <a:tr h="3176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第２胎</a:t>
                      </a:r>
                      <a:r>
                        <a:rPr lang="en-US" sz="1200" kern="0" dirty="0">
                          <a:effectLst/>
                        </a:rPr>
                        <a:t>(</a:t>
                      </a:r>
                      <a:r>
                        <a:rPr lang="zh-TW" sz="1200" kern="0" dirty="0">
                          <a:effectLst/>
                        </a:rPr>
                        <a:t>含</a:t>
                      </a:r>
                      <a:r>
                        <a:rPr lang="en-US" sz="1200" kern="0" dirty="0">
                          <a:effectLst/>
                        </a:rPr>
                        <a:t>)</a:t>
                      </a:r>
                      <a:r>
                        <a:rPr lang="zh-TW" sz="1200" kern="0" dirty="0">
                          <a:effectLst/>
                        </a:rPr>
                        <a:t>以上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027515"/>
                  </a:ext>
                </a:extLst>
              </a:tr>
              <a:tr h="5608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低收入戶、中低收入戶、身心障礙幼兒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/>
                      </a:r>
                      <a:br>
                        <a:rPr lang="en-US" sz="1200" kern="0" dirty="0">
                          <a:effectLst/>
                        </a:rPr>
                      </a:b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57864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95536" y="5373217"/>
            <a:ext cx="8440616" cy="864096"/>
          </a:xfrm>
        </p:spPr>
        <p:txBody>
          <a:bodyPr>
            <a:normAutofit fontScale="32500" lnSpcReduction="20000"/>
          </a:bodyPr>
          <a:lstStyle/>
          <a:p>
            <a:endParaRPr lang="en-US" altLang="zh-TW" sz="1800" dirty="0" smtClean="0">
              <a:solidFill>
                <a:srgbClr val="FF0000"/>
              </a:solidFill>
            </a:endParaRPr>
          </a:p>
          <a:p>
            <a:endParaRPr lang="en-US" altLang="zh-TW" sz="1800" dirty="0" smtClean="0">
              <a:solidFill>
                <a:srgbClr val="FF0000"/>
              </a:solidFill>
            </a:endParaRPr>
          </a:p>
          <a:p>
            <a:endParaRPr lang="en-US" altLang="zh-TW" sz="1800" dirty="0">
              <a:solidFill>
                <a:srgbClr val="FF0000"/>
              </a:solidFill>
            </a:endParaRPr>
          </a:p>
          <a:p>
            <a:r>
              <a:rPr lang="zh-TW" altLang="en-US" sz="4500" dirty="0" smtClean="0"/>
              <a:t>依收費標準收費</a:t>
            </a:r>
            <a:r>
              <a:rPr lang="zh-TW" altLang="en-US" sz="4500" dirty="0" smtClean="0">
                <a:solidFill>
                  <a:srgbClr val="FF0000"/>
                </a:solidFill>
              </a:rPr>
              <a:t>未補助前一學期</a:t>
            </a:r>
            <a:r>
              <a:rPr lang="en-US" altLang="zh-TW" sz="4500" dirty="0" smtClean="0">
                <a:solidFill>
                  <a:srgbClr val="FF0000"/>
                </a:solidFill>
              </a:rPr>
              <a:t> </a:t>
            </a:r>
            <a:r>
              <a:rPr lang="zh-TW" altLang="en-US" sz="4500" dirty="0" smtClean="0"/>
              <a:t>要繳</a:t>
            </a:r>
            <a:r>
              <a:rPr lang="en-US" altLang="zh-TW" sz="4500" dirty="0" smtClean="0"/>
              <a:t>~16,923</a:t>
            </a:r>
            <a:r>
              <a:rPr lang="zh-TW" altLang="en-US" sz="4500" dirty="0" smtClean="0"/>
              <a:t>元</a:t>
            </a:r>
            <a:r>
              <a:rPr lang="en-US" altLang="zh-TW" sz="4500" dirty="0" smtClean="0"/>
              <a:t>,</a:t>
            </a:r>
            <a:r>
              <a:rPr lang="zh-TW" altLang="en-US" sz="4500" dirty="0" smtClean="0"/>
              <a:t>補助後</a:t>
            </a:r>
            <a:r>
              <a:rPr lang="zh-TW" altLang="en-US" sz="4500" dirty="0">
                <a:solidFill>
                  <a:srgbClr val="FF0000"/>
                </a:solidFill>
              </a:rPr>
              <a:t>前一學期</a:t>
            </a:r>
            <a:r>
              <a:rPr lang="zh-TW" altLang="en-US" sz="4500" dirty="0" smtClean="0"/>
              <a:t>只收</a:t>
            </a:r>
            <a:r>
              <a:rPr lang="en-US" altLang="zh-TW" sz="4500" dirty="0" smtClean="0"/>
              <a:t>~954*4.5=</a:t>
            </a:r>
            <a:r>
              <a:rPr lang="en-US" altLang="zh-TW" sz="4500" dirty="0" smtClean="0">
                <a:solidFill>
                  <a:srgbClr val="FF0000"/>
                </a:solidFill>
              </a:rPr>
              <a:t>4,293</a:t>
            </a:r>
            <a:r>
              <a:rPr lang="zh-TW" altLang="en-US" sz="4500" dirty="0" smtClean="0"/>
              <a:t>元</a:t>
            </a:r>
            <a:r>
              <a:rPr lang="en-US" altLang="zh-TW" sz="4500" dirty="0" smtClean="0"/>
              <a:t>(</a:t>
            </a:r>
            <a:r>
              <a:rPr lang="zh-TW" altLang="en-US" sz="4500" dirty="0" smtClean="0">
                <a:solidFill>
                  <a:srgbClr val="FF0000"/>
                </a:solidFill>
              </a:rPr>
              <a:t>保險費</a:t>
            </a:r>
            <a:r>
              <a:rPr lang="en-US" altLang="zh-TW" sz="4500" dirty="0" smtClean="0"/>
              <a:t>~175</a:t>
            </a:r>
            <a:r>
              <a:rPr lang="zh-TW" altLang="en-US" sz="4500" dirty="0" smtClean="0"/>
              <a:t>元   </a:t>
            </a:r>
            <a:r>
              <a:rPr lang="zh-TW" altLang="en-US" sz="4500" dirty="0" smtClean="0">
                <a:solidFill>
                  <a:srgbClr val="FF0000"/>
                </a:solidFill>
              </a:rPr>
              <a:t>家長會費</a:t>
            </a:r>
            <a:r>
              <a:rPr lang="en-US" altLang="zh-TW" sz="4500" dirty="0" smtClean="0"/>
              <a:t>~100</a:t>
            </a:r>
            <a:r>
              <a:rPr lang="zh-TW" altLang="en-US" sz="4500" dirty="0" smtClean="0"/>
              <a:t>元 不補助</a:t>
            </a:r>
            <a:r>
              <a:rPr lang="en-US" altLang="zh-TW" sz="4500" dirty="0" smtClean="0"/>
              <a:t>)</a:t>
            </a:r>
          </a:p>
          <a:p>
            <a:endParaRPr lang="zh-TW" altLang="en-US" sz="2900" dirty="0"/>
          </a:p>
        </p:txBody>
      </p:sp>
    </p:spTree>
    <p:extLst>
      <p:ext uri="{BB962C8B-B14F-4D97-AF65-F5344CB8AC3E}">
        <p14:creationId xmlns:p14="http://schemas.microsoft.com/office/powerpoint/2010/main" val="19703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992873305"/>
              </p:ext>
            </p:extLst>
          </p:nvPr>
        </p:nvGraphicFramePr>
        <p:xfrm>
          <a:off x="467544" y="1365494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137872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教保員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531642364"/>
              </p:ext>
            </p:extLst>
          </p:nvPr>
        </p:nvGraphicFramePr>
        <p:xfrm>
          <a:off x="611560" y="1322827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62252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廚工阿姨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004266982"/>
              </p:ext>
            </p:extLst>
          </p:nvPr>
        </p:nvGraphicFramePr>
        <p:xfrm>
          <a:off x="611560" y="1322827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76804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37354" cy="1152128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重要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事項宣導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9629"/>
            <a:ext cx="1008112" cy="100621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544" y="2775002"/>
            <a:ext cx="4608512" cy="3785652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開學日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:8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日，上全日。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防疫期間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：進出校園請配戴口罩、量測體溫，不在學校逗留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日晚上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7:00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班親會。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運動會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放學地點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：在彩虹門，出示「</a:t>
            </a:r>
            <a:r>
              <a:rPr lang="zh-TW" altLang="en-US" sz="2400" b="1" dirty="0">
                <a:solidFill>
                  <a:srgbClr val="FF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接送證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」老師會呼叫幼兒，家長請簽「接回表」，人多請耐心等待。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5220072" y="2708920"/>
            <a:ext cx="3672408" cy="4062651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 numCol="1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註冊單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開學發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依公文辦理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＊善用網路知道各種訊息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青溪國小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http://www.csps.tyc.edu.tw/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青溪附幼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http://class.csps.tyc.edu.tw/129/main/Default.asp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1412776"/>
            <a:ext cx="790671" cy="96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38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接送證</a:t>
            </a:r>
            <a:r>
              <a:rPr lang="en-US" altLang="zh-TW" dirty="0">
                <a:solidFill>
                  <a:srgbClr val="C00000"/>
                </a:solidFill>
              </a:rPr>
              <a:t>~</a:t>
            </a:r>
            <a:r>
              <a:rPr lang="zh-TW" altLang="en-US" dirty="0">
                <a:solidFill>
                  <a:schemeClr val="tx1"/>
                </a:solidFill>
              </a:rPr>
              <a:t>每位幼兒有兩張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en-US" dirty="0">
                <a:solidFill>
                  <a:schemeClr val="accent1"/>
                </a:solidFill>
              </a:rPr>
              <a:t>遺失不補發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91680" y="4725144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正面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796136" y="4653136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反面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4028" r="905" b="33028"/>
          <a:stretch/>
        </p:blipFill>
        <p:spPr>
          <a:xfrm>
            <a:off x="467544" y="1916832"/>
            <a:ext cx="748883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事項宣導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開學幼兒要帶的物品</a:t>
            </a:r>
            <a:r>
              <a:rPr lang="en-US" altLang="zh-TW" dirty="0" smtClean="0"/>
              <a:t>~</a:t>
            </a:r>
          </a:p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午休之涼被（冬天睡袋）、餐袋（內含三個碗、三支湯匙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，用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不銹鋼碗蓋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）、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室內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鞋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、水壺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、書包、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牙刷漱口杯（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不要帶牙膏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）、面紙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抽取式）、每日更換的小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手帕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、備用口罩、備用衣、褲，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所有帶至幼兒園之物品皆寫上</a:t>
            </a: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幼兒姓名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貼上姓名貼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運動服請在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衣服內側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寫上幼兒姓名。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05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 idx="4294967295"/>
          </p:nvPr>
        </p:nvSpPr>
        <p:spPr>
          <a:xfrm>
            <a:off x="0" y="5365750"/>
            <a:ext cx="8637588" cy="1512888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ts val="2000"/>
              </a:lnSpc>
            </a:pPr>
            <a:r>
              <a:rPr lang="en-US" altLang="zh-TW" sz="31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zh-TW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1008112" cy="100621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03648" y="957871"/>
            <a:ext cx="79208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座談會流程</a:t>
            </a:r>
            <a: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相見歡</a:t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介紹與會師長</a:t>
            </a: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來賓</a:t>
            </a: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幼兒園團隊</a:t>
            </a:r>
            <a:endParaRPr lang="en-US" altLang="zh-TW" sz="36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400"/>
              </a:lnSpc>
            </a:pPr>
            <a:endParaRPr lang="en-US" altLang="zh-TW" sz="36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400"/>
              </a:lnSpc>
            </a:pP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校長、家長會長、四處室主任致詞</a:t>
            </a:r>
            <a:endParaRPr lang="en-US" altLang="zh-TW" sz="36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認識幼兒園</a:t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重要事項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宣導</a:t>
            </a: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綜合座談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中場休息一下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闖關時間</a:t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參觀校園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從彩虹門離開  </a:t>
            </a:r>
          </a:p>
        </p:txBody>
      </p:sp>
    </p:spTree>
    <p:extLst>
      <p:ext uri="{BB962C8B-B14F-4D97-AF65-F5344CB8AC3E}">
        <p14:creationId xmlns:p14="http://schemas.microsoft.com/office/powerpoint/2010/main" val="730566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上學路線</a:t>
            </a: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東側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3203848" cy="2401802"/>
          </a:xfrm>
          <a:prstGeom prst="rect">
            <a:avLst/>
          </a:prstGeom>
        </p:spPr>
      </p:pic>
      <p:pic>
        <p:nvPicPr>
          <p:cNvPr id="5" name="圖片 4" descr="彩虹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980728"/>
            <a:ext cx="3073407" cy="2304016"/>
          </a:xfrm>
          <a:prstGeom prst="rect">
            <a:avLst/>
          </a:prstGeom>
        </p:spPr>
      </p:pic>
      <p:pic>
        <p:nvPicPr>
          <p:cNvPr id="7" name="圖片 6" descr="校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4221088"/>
            <a:ext cx="2881299" cy="216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51520" y="3645024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從東側門</a:t>
            </a:r>
          </a:p>
        </p:txBody>
      </p:sp>
      <p:sp>
        <p:nvSpPr>
          <p:cNvPr id="9" name="矩形 8"/>
          <p:cNvSpPr/>
          <p:nvPr/>
        </p:nvSpPr>
        <p:spPr>
          <a:xfrm>
            <a:off x="4572000" y="3356992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從彩虹門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00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放學</a:t>
            </a:r>
            <a:endParaRPr lang="zh-TW" altLang="en-US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5536" y="515719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以後從校門</a:t>
            </a: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3131840" y="3573016"/>
            <a:ext cx="648071" cy="37306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7668344" y="3429000"/>
            <a:ext cx="720080" cy="37306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2627784" y="5157192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增加上學適應力，爸媽可以做的五件事 _ 天才領袖_files\67402334_2311410508948630_8456816998398033920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5857423" cy="6408817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6672"/>
            <a:ext cx="1362147" cy="123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j-ea"/>
              </a:rPr>
              <a:t>綜合座談</a:t>
            </a:r>
            <a:endParaRPr lang="zh-TW" altLang="en-US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07504" y="2060848"/>
            <a:ext cx="850392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9600" dirty="0" smtClean="0"/>
              <a:t>Q</a:t>
            </a:r>
            <a:r>
              <a:rPr lang="zh-TW" altLang="en-US" sz="9600" dirty="0" smtClean="0"/>
              <a:t>和</a:t>
            </a:r>
            <a:r>
              <a:rPr lang="en-US" altLang="zh-TW" sz="9600" dirty="0" smtClean="0"/>
              <a:t>A</a:t>
            </a:r>
            <a:endParaRPr lang="zh-TW" altLang="en-US" sz="9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500" l="10000" r="90000">
                        <a14:foregroundMark x1="18750" y1="42813" x2="13125" y2="54531"/>
                        <a14:foregroundMark x1="37344" y1="70625" x2="40313" y2="78125"/>
                        <a14:foregroundMark x1="20313" y1="44375" x2="39688" y2="54844"/>
                        <a14:foregroundMark x1="47188" y1="64063" x2="51406" y2="69219"/>
                        <a14:foregroundMark x1="73750" y1="43438" x2="87031" y2="48281"/>
                        <a14:foregroundMark x1="64219" y1="71250" x2="62813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73016"/>
            <a:ext cx="3312368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37354" cy="1872208"/>
          </a:xfrm>
        </p:spPr>
        <p:txBody>
          <a:bodyPr>
            <a:normAutofit/>
          </a:bodyPr>
          <a:lstStyle/>
          <a:p>
            <a:pPr algn="l"/>
            <a:r>
              <a:rPr lang="en-US" altLang="zh-TW" sz="4400" dirty="0"/>
              <a:t>                    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9629"/>
            <a:ext cx="1008112" cy="10062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95735" y="2852936"/>
            <a:ext cx="4750725" cy="2554545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闖關遊戲</a:t>
            </a:r>
            <a:endParaRPr lang="en-US" altLang="zh-TW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疊疊樂</a:t>
            </a:r>
            <a:endParaRPr lang="en-US" altLang="zh-TW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神射手</a:t>
            </a:r>
            <a:endParaRPr lang="en-US" altLang="zh-TW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記憶大考驗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88640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707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763688" y="1338869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休息一下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566025"/>
              </p:ext>
            </p:extLst>
          </p:nvPr>
        </p:nvGraphicFramePr>
        <p:xfrm>
          <a:off x="1187624" y="2780928"/>
          <a:ext cx="6840760" cy="3290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064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＊喝喝開水</a:t>
                      </a:r>
                      <a:endParaRPr lang="en-US" altLang="zh-TW" sz="4000" b="1" i="0" u="none" strike="noStrike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zh-TW" altLang="en-US" sz="4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＊上廁所</a:t>
                      </a:r>
                      <a:endParaRPr lang="en-US" altLang="zh-TW" sz="4000" b="1" i="0" u="none" strike="noStrike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zh-TW" altLang="en-US" sz="4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＊開始闖關了 </a:t>
                      </a:r>
                      <a:r>
                        <a:rPr lang="en-US" altLang="zh-TW" sz="4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algn="ctr" fontAlgn="ctr"/>
                      <a:endParaRPr lang="zh-TW" altLang="en-US" sz="4000" b="1" i="0" u="none" strike="noStrike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141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539124" y="263517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闖關</a:t>
            </a:r>
            <a:r>
              <a:rPr lang="zh-TW" altLang="en-US" sz="4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時間</a:t>
            </a:r>
            <a:endParaRPr lang="en-US" altLang="zh-TW" sz="44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81182"/>
              </p:ext>
            </p:extLst>
          </p:nvPr>
        </p:nvGraphicFramePr>
        <p:xfrm>
          <a:off x="1559864" y="2139671"/>
          <a:ext cx="2510820" cy="4230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024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微軟正黑體"/>
                        </a:rPr>
                        <a:t>親子同樂</a:t>
                      </a:r>
                      <a:endParaRPr lang="en-US" altLang="zh-TW" sz="24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CC0066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CC0066"/>
                          </a:solidFill>
                          <a:effectLst/>
                          <a:latin typeface="微軟正黑體"/>
                        </a:rPr>
                        <a:t>小朋友拿著闖關卡</a:t>
                      </a:r>
                      <a:endParaRPr lang="en-US" altLang="zh-TW" sz="2400" b="0" i="0" u="none" strike="noStrike" dirty="0">
                        <a:solidFill>
                          <a:srgbClr val="CC0066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CC0066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CC0066"/>
                          </a:solidFill>
                          <a:effectLst/>
                          <a:latin typeface="微軟正黑體"/>
                        </a:rPr>
                        <a:t>輪流到各關闖關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334829"/>
              </p:ext>
            </p:extLst>
          </p:nvPr>
        </p:nvGraphicFramePr>
        <p:xfrm>
          <a:off x="5292080" y="2034002"/>
          <a:ext cx="2726846" cy="4100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00061">
                <a:tc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/>
                        </a:rPr>
                        <a:t>闖關卡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/>
                        </a:rPr>
                        <a:t>三關集滿者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微軟正黑體"/>
                        </a:rPr>
                        <a:t>交回闖關卡領取獎品</a:t>
                      </a:r>
                      <a:endParaRPr lang="en-US" altLang="zh-TW" sz="2000" b="1" i="0" u="none" strike="noStrike" dirty="0">
                        <a:solidFill>
                          <a:srgbClr val="0070C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1" i="0" u="none" strike="noStrike" dirty="0">
                        <a:solidFill>
                          <a:srgbClr val="7030A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7030A0"/>
                        </a:solidFill>
                        <a:effectLst/>
                        <a:latin typeface="微軟正黑體"/>
                      </a:endParaRPr>
                    </a:p>
                  </a:txBody>
                  <a:tcPr marL="7750" marR="7750" marT="77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向右箭號 1"/>
          <p:cNvSpPr/>
          <p:nvPr/>
        </p:nvSpPr>
        <p:spPr>
          <a:xfrm>
            <a:off x="4070684" y="3861048"/>
            <a:ext cx="1221396" cy="648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5214" y="2135871"/>
            <a:ext cx="1080120" cy="10801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6703" y="4784166"/>
            <a:ext cx="1317599" cy="131759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79168" y="1255468"/>
            <a:ext cx="2292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sz="4000" dirty="0">
                <a:solidFill>
                  <a:srgbClr val="000099"/>
                </a:solidFill>
                <a:latin typeface="+mj-ea"/>
                <a:ea typeface="+mj-ea"/>
              </a:rPr>
              <a:t>闖關開始</a:t>
            </a:r>
          </a:p>
        </p:txBody>
      </p:sp>
    </p:spTree>
    <p:extLst>
      <p:ext uri="{BB962C8B-B14F-4D97-AF65-F5344CB8AC3E}">
        <p14:creationId xmlns:p14="http://schemas.microsoft.com/office/powerpoint/2010/main" val="3695368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423936" y="2954238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+mj-ea"/>
                <a:ea typeface="+mj-ea"/>
              </a:rPr>
              <a:t>感謝聆聽</a:t>
            </a:r>
            <a:endParaRPr lang="en-US" altLang="zh-TW" sz="4800" dirty="0">
              <a:latin typeface="+mj-ea"/>
              <a:ea typeface="+mj-ea"/>
            </a:endParaRPr>
          </a:p>
          <a:p>
            <a:r>
              <a:rPr lang="en-US" altLang="zh-TW" sz="4800" dirty="0">
                <a:latin typeface="+mj-ea"/>
                <a:ea typeface="+mj-ea"/>
              </a:rPr>
              <a:t>Thank you</a:t>
            </a:r>
            <a:endParaRPr lang="zh-TW" altLang="en-US" sz="4800" dirty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9752" y="5243647"/>
            <a:ext cx="3387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日開學見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1005927" cy="1005927"/>
          </a:xfrm>
          <a:prstGeom prst="rect">
            <a:avLst/>
          </a:prstGeom>
        </p:spPr>
      </p:pic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9545"/>
            <a:ext cx="3410993" cy="34109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979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參觀</a:t>
            </a:r>
            <a:r>
              <a:rPr lang="zh-TW" altLang="en-US" dirty="0"/>
              <a:t>校園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85614"/>
            <a:ext cx="3618553" cy="2412368"/>
          </a:xfrm>
          <a:prstGeom prst="ellipse">
            <a:avLst/>
          </a:prstGeom>
          <a:ln w="63500" cap="rnd">
            <a:solidFill>
              <a:srgbClr val="FF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04406"/>
            <a:ext cx="1972835" cy="18000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62" y="1268760"/>
            <a:ext cx="2064346" cy="1800000"/>
          </a:xfrm>
          <a:prstGeom prst="ellipse">
            <a:avLst/>
          </a:prstGeom>
          <a:ln w="63500" cap="rnd">
            <a:solidFill>
              <a:srgbClr val="FF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16" y="4815003"/>
            <a:ext cx="2147719" cy="17315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向右箭號 8"/>
          <p:cNvSpPr/>
          <p:nvPr/>
        </p:nvSpPr>
        <p:spPr>
          <a:xfrm>
            <a:off x="6228184" y="4941167"/>
            <a:ext cx="2448272" cy="151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從彩虹門離開校園</a:t>
            </a:r>
          </a:p>
        </p:txBody>
      </p:sp>
      <p:pic>
        <p:nvPicPr>
          <p:cNvPr id="10" name="圖片 9" descr="彩虹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8238" y="4185614"/>
            <a:ext cx="1564734" cy="1173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81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8728648" cy="51985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6561" r="5149" b="12677"/>
          <a:stretch/>
        </p:blipFill>
        <p:spPr>
          <a:xfrm>
            <a:off x="1951548" y="1895223"/>
            <a:ext cx="5328592" cy="373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440616" cy="752128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校長致詞</a:t>
            </a:r>
            <a:endParaRPr lang="zh-TW" altLang="en-US" sz="4000" dirty="0"/>
          </a:p>
        </p:txBody>
      </p:sp>
      <p:pic>
        <p:nvPicPr>
          <p:cNvPr id="4" name="圖片 3" descr="C:\Users\user\Downloads\DSC0927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2" t="15408" r="-1987" b="43985"/>
          <a:stretch/>
        </p:blipFill>
        <p:spPr bwMode="auto">
          <a:xfrm>
            <a:off x="3923928" y="2780928"/>
            <a:ext cx="1872208" cy="1966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80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0" y="1556792"/>
            <a:ext cx="8460432" cy="560142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家長會長致詞</a:t>
            </a:r>
            <a:endParaRPr lang="zh-TW" altLang="en-US" dirty="0"/>
          </a:p>
        </p:txBody>
      </p:sp>
      <p:pic>
        <p:nvPicPr>
          <p:cNvPr id="4" name="內容版面配置區 3" descr="photo"/>
          <p:cNvPicPr>
            <a:picLocks noGrp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1023" r="48950" b="29905"/>
          <a:stretch/>
        </p:blipFill>
        <p:spPr bwMode="auto">
          <a:xfrm>
            <a:off x="3491880" y="2924944"/>
            <a:ext cx="259228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92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四處室主任致詞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2303241"/>
            <a:ext cx="8503920" cy="4572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教務處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王雅代主任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學務處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林柏君主任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總務處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王志宏主任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輔導室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洪啟芳主任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6" b="95940" l="10000" r="90000">
                        <a14:foregroundMark x1="41333" y1="26068" x2="40000" y2="30342"/>
                        <a14:foregroundMark x1="71556" y1="25214" x2="75333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2178410"/>
            <a:ext cx="42862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37354" cy="1872208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幼兒園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9629"/>
            <a:ext cx="1008112" cy="100621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544" y="2636912"/>
            <a:ext cx="3960440" cy="3046988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幼兒園成員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位老師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位教保員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位廚工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位特教助理員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實習老師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32040" y="2826587"/>
            <a:ext cx="3744416" cy="2554545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幼兒園概況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個班級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位老師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9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637354" cy="1872208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2800" b="1" dirty="0">
                <a:solidFill>
                  <a:srgbClr val="00B050"/>
                </a:solidFill>
              </a:rPr>
              <a:t>青溪國小附設幼兒園：</a:t>
            </a:r>
            <a:r>
              <a:rPr lang="en-US" altLang="zh-TW" sz="2800" b="1" dirty="0">
                <a:solidFill>
                  <a:srgbClr val="00B050"/>
                </a:solidFill>
              </a:rPr>
              <a:t/>
            </a:r>
            <a:br>
              <a:rPr lang="en-US" altLang="zh-TW" sz="2800" b="1" dirty="0">
                <a:solidFill>
                  <a:srgbClr val="00B050"/>
                </a:solidFill>
              </a:rPr>
            </a:br>
            <a:r>
              <a:rPr lang="en-US" altLang="zh-TW" sz="2800" b="1" dirty="0">
                <a:solidFill>
                  <a:srgbClr val="00B050"/>
                </a:solidFill>
              </a:rPr>
              <a:t> </a:t>
            </a:r>
            <a:br>
              <a:rPr lang="en-US" altLang="zh-TW" sz="2800" b="1" dirty="0">
                <a:solidFill>
                  <a:srgbClr val="00B050"/>
                </a:solidFill>
              </a:rPr>
            </a:br>
            <a:r>
              <a:rPr lang="en-US" altLang="zh-TW" sz="2800" b="1" dirty="0">
                <a:solidFill>
                  <a:srgbClr val="00B050"/>
                </a:solidFill>
              </a:rPr>
              <a:t>            </a:t>
            </a:r>
            <a:r>
              <a:rPr lang="zh-TW" altLang="en-US" sz="2800" dirty="0">
                <a:solidFill>
                  <a:srgbClr val="002060"/>
                </a:solidFill>
              </a:rPr>
              <a:t>班級：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sz="2800" dirty="0"/>
              <a:t>                        </a:t>
            </a:r>
            <a:r>
              <a:rPr lang="zh-TW" altLang="en-US" sz="2800" dirty="0"/>
              <a:t>太陽班             彩虹班                  雲朵班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1008112" cy="10062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71600" y="3068030"/>
            <a:ext cx="2286000" cy="1569660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太陽班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張雄健老師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劉怡苹老師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特教助理員</a:t>
            </a:r>
          </a:p>
        </p:txBody>
      </p:sp>
      <p:sp>
        <p:nvSpPr>
          <p:cNvPr id="8" name="矩形 7"/>
          <p:cNvSpPr/>
          <p:nvPr/>
        </p:nvSpPr>
        <p:spPr>
          <a:xfrm>
            <a:off x="3535209" y="3072410"/>
            <a:ext cx="2332935" cy="1569660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彩虹班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林金秋老師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陳佩汶老師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5576" y="3048786"/>
            <a:ext cx="2499320" cy="1815882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太陽班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張雄健園主任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張維珊老師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教保員</a:t>
            </a:r>
            <a:endParaRPr lang="en-US" altLang="zh-TW" sz="2000" b="1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郁綺老師</a:t>
            </a:r>
            <a:r>
              <a:rPr lang="en-US" altLang="zh-TW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支援各班</a:t>
            </a:r>
            <a:r>
              <a:rPr lang="en-US" altLang="zh-TW" sz="1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0" name="矩形 9"/>
          <p:cNvSpPr/>
          <p:nvPr/>
        </p:nvSpPr>
        <p:spPr>
          <a:xfrm>
            <a:off x="6176506" y="3072822"/>
            <a:ext cx="2358008" cy="1569660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雲朵班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黃淑儀老師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林怡君老師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771800" y="5222753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0099"/>
                </a:solidFill>
              </a:rPr>
              <a:t>廚工 蔡美月小姐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159838" y="5763814"/>
            <a:ext cx="656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7030A0"/>
                </a:solidFill>
              </a:rPr>
              <a:t>實習教師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: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陳靜君老師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.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江筑紓老師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.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吳恩萱老師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625" y="116632"/>
            <a:ext cx="8518720" cy="864096"/>
          </a:xfrm>
        </p:spPr>
        <p:txBody>
          <a:bodyPr>
            <a:noAutofit/>
          </a:bodyPr>
          <a:lstStyle/>
          <a:p>
            <a:r>
              <a:rPr lang="zh-TW" altLang="zh-TW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桃園市桃園區青溪國民小學附設幼兒園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作息時間表</a:t>
            </a:r>
            <a:r>
              <a:rPr lang="zh-TW" altLang="zh-TW" sz="2400" dirty="0">
                <a:solidFill>
                  <a:schemeClr val="tx1"/>
                </a:solidFill>
              </a:rPr>
              <a:t/>
            </a:r>
            <a:br>
              <a:rPr lang="zh-TW" altLang="zh-TW" sz="2400" dirty="0">
                <a:solidFill>
                  <a:schemeClr val="tx1"/>
                </a:solidFill>
              </a:rPr>
            </a:br>
            <a:endParaRPr lang="zh-TW" altLang="en-US" sz="24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67115721"/>
              </p:ext>
            </p:extLst>
          </p:nvPr>
        </p:nvGraphicFramePr>
        <p:xfrm>
          <a:off x="244473" y="872716"/>
          <a:ext cx="8568953" cy="58652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33930">
                  <a:extLst>
                    <a:ext uri="{9D8B030D-6E8A-4147-A177-3AD203B41FA5}">
                      <a16:colId xmlns:a16="http://schemas.microsoft.com/office/drawing/2014/main" val="3950885329"/>
                    </a:ext>
                  </a:extLst>
                </a:gridCol>
                <a:gridCol w="1156464">
                  <a:extLst>
                    <a:ext uri="{9D8B030D-6E8A-4147-A177-3AD203B41FA5}">
                      <a16:colId xmlns:a16="http://schemas.microsoft.com/office/drawing/2014/main" val="3596143283"/>
                    </a:ext>
                  </a:extLst>
                </a:gridCol>
                <a:gridCol w="1791107">
                  <a:extLst>
                    <a:ext uri="{9D8B030D-6E8A-4147-A177-3AD203B41FA5}">
                      <a16:colId xmlns:a16="http://schemas.microsoft.com/office/drawing/2014/main" val="3807420667"/>
                    </a:ext>
                  </a:extLst>
                </a:gridCol>
                <a:gridCol w="1044953">
                  <a:extLst>
                    <a:ext uri="{9D8B030D-6E8A-4147-A177-3AD203B41FA5}">
                      <a16:colId xmlns:a16="http://schemas.microsoft.com/office/drawing/2014/main" val="1097701077"/>
                    </a:ext>
                  </a:extLst>
                </a:gridCol>
                <a:gridCol w="1656057">
                  <a:extLst>
                    <a:ext uri="{9D8B030D-6E8A-4147-A177-3AD203B41FA5}">
                      <a16:colId xmlns:a16="http://schemas.microsoft.com/office/drawing/2014/main" val="556036338"/>
                    </a:ext>
                  </a:extLst>
                </a:gridCol>
                <a:gridCol w="1686442">
                  <a:extLst>
                    <a:ext uri="{9D8B030D-6E8A-4147-A177-3AD203B41FA5}">
                      <a16:colId xmlns:a16="http://schemas.microsoft.com/office/drawing/2014/main" val="4047334676"/>
                    </a:ext>
                  </a:extLst>
                </a:gridCol>
              </a:tblGrid>
              <a:tr h="54497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時</a:t>
                      </a:r>
                      <a:r>
                        <a:rPr lang="en-US" sz="1400" kern="100">
                          <a:effectLst/>
                        </a:rPr>
                        <a:t>    </a:t>
                      </a:r>
                      <a:r>
                        <a:rPr lang="zh-TW" sz="1400" kern="100">
                          <a:effectLst/>
                        </a:rPr>
                        <a:t>間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活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動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項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目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內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容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說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明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時</a:t>
                      </a:r>
                      <a:r>
                        <a:rPr lang="en-US" sz="1400" kern="100" dirty="0">
                          <a:effectLst/>
                        </a:rPr>
                        <a:t>    </a:t>
                      </a:r>
                      <a:r>
                        <a:rPr lang="zh-TW" sz="1400" kern="100" dirty="0">
                          <a:effectLst/>
                        </a:rPr>
                        <a:t>間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活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動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項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目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內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容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說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明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4228452772"/>
                  </a:ext>
                </a:extLst>
              </a:tr>
              <a:tr h="1634911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</a:rPr>
                        <a:t>8</a:t>
                      </a:r>
                      <a:r>
                        <a:rPr lang="en-US" sz="1200" kern="100" dirty="0" smtClean="0">
                          <a:effectLst/>
                        </a:rPr>
                        <a:t>:</a:t>
                      </a:r>
                      <a:r>
                        <a:rPr lang="en-US" altLang="zh-TW" sz="1200" kern="100" dirty="0" smtClean="0">
                          <a:effectLst/>
                        </a:rPr>
                        <a:t>0</a:t>
                      </a:r>
                      <a:r>
                        <a:rPr lang="en-US" sz="1200" kern="100" dirty="0" smtClean="0">
                          <a:effectLst/>
                        </a:rPr>
                        <a:t>0~9:00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晨 間 活 動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晨間韻律、大肌肉活動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宣導活動</a:t>
                      </a:r>
                      <a:r>
                        <a:rPr lang="en-US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生活教育、品德教育、安全教育、防災</a:t>
                      </a:r>
                      <a:r>
                        <a:rPr lang="en-US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震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r>
                        <a:rPr lang="zh-TW" sz="1200" kern="100" dirty="0">
                          <a:effectLst/>
                        </a:rPr>
                        <a:t>演練…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11:</a:t>
                      </a:r>
                      <a:r>
                        <a:rPr lang="en-US" altLang="zh-TW" sz="1200" kern="100" dirty="0" smtClean="0">
                          <a:effectLst/>
                        </a:rPr>
                        <a:t>1</a:t>
                      </a:r>
                      <a:r>
                        <a:rPr lang="en-US" sz="1200" kern="100" dirty="0" smtClean="0">
                          <a:effectLst/>
                        </a:rPr>
                        <a:t>0~1</a:t>
                      </a:r>
                      <a:r>
                        <a:rPr lang="en-US" altLang="zh-TW" sz="1200" kern="100" dirty="0" smtClean="0">
                          <a:effectLst/>
                        </a:rPr>
                        <a:t>2</a:t>
                      </a:r>
                      <a:r>
                        <a:rPr lang="en-US" sz="1200" kern="100" dirty="0" smtClean="0">
                          <a:effectLst/>
                        </a:rPr>
                        <a:t>:</a:t>
                      </a:r>
                      <a:r>
                        <a:rPr lang="en-US" altLang="zh-TW" sz="1200" kern="100" dirty="0" smtClean="0">
                          <a:effectLst/>
                        </a:rPr>
                        <a:t>3</a:t>
                      </a:r>
                      <a:r>
                        <a:rPr lang="en-US" sz="1200" kern="100" dirty="0" smtClean="0">
                          <a:effectLst/>
                        </a:rPr>
                        <a:t>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營 養 午 </a:t>
                      </a:r>
                      <a:r>
                        <a:rPr lang="zh-TW" sz="1400" kern="100" dirty="0" smtClean="0">
                          <a:effectLst/>
                        </a:rPr>
                        <a:t>餐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校園散步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感恩惜福、享用午餐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餐後收拾、潔牙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音樂欣賞、故事時間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60003785"/>
                  </a:ext>
                </a:extLst>
              </a:tr>
              <a:tr h="817455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9:00~9:30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點 心 時 間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美味點心，均衡營養</a:t>
                      </a:r>
                      <a:endParaRPr lang="zh-TW" sz="1100" kern="10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100" kern="10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餐後整理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</a:t>
                      </a:r>
                      <a:r>
                        <a:rPr lang="en-US" altLang="zh-TW" sz="1200" kern="100" dirty="0" smtClean="0">
                          <a:effectLst/>
                        </a:rPr>
                        <a:t>2</a:t>
                      </a:r>
                      <a:r>
                        <a:rPr lang="en-US" sz="1200" kern="100" dirty="0" smtClean="0">
                          <a:effectLst/>
                        </a:rPr>
                        <a:t>:</a:t>
                      </a:r>
                      <a:r>
                        <a:rPr lang="en-US" altLang="zh-TW" sz="1200" kern="100" dirty="0" smtClean="0">
                          <a:effectLst/>
                        </a:rPr>
                        <a:t>3</a:t>
                      </a:r>
                      <a:r>
                        <a:rPr lang="en-US" sz="1200" kern="100" dirty="0" smtClean="0">
                          <a:effectLst/>
                        </a:rPr>
                        <a:t>0~14:30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</a:rPr>
                        <a:t>聽故事放鬆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</a:rPr>
                        <a:t>甜 </a:t>
                      </a:r>
                      <a:r>
                        <a:rPr lang="zh-TW" sz="1400" kern="100" dirty="0">
                          <a:effectLst/>
                        </a:rPr>
                        <a:t>蜜 夢 鄉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夢遊仙境</a:t>
                      </a:r>
                      <a:endParaRPr lang="zh-TW" sz="1100" kern="10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整理棉被及儀容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2873100244"/>
                  </a:ext>
                </a:extLst>
              </a:tr>
              <a:tr h="871953">
                <a:tc>
                  <a:txBody>
                    <a:bodyPr/>
                    <a:lstStyle/>
                    <a:p>
                      <a:pPr indent="8890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9:30~10:</a:t>
                      </a:r>
                      <a:r>
                        <a:rPr lang="en-US" altLang="zh-TW" sz="1200" kern="100" dirty="0" smtClean="0">
                          <a:effectLst/>
                        </a:rPr>
                        <a:t>0</a:t>
                      </a:r>
                      <a:r>
                        <a:rPr lang="en-US" sz="1200" kern="100" dirty="0" smtClean="0">
                          <a:effectLst/>
                        </a:rPr>
                        <a:t>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主題</a:t>
                      </a:r>
                      <a:r>
                        <a:rPr lang="zh-TW" sz="1400" kern="100" dirty="0" smtClean="0">
                          <a:effectLst/>
                        </a:rPr>
                        <a:t>學習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</a:rPr>
                        <a:t>活動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以</a:t>
                      </a:r>
                      <a:r>
                        <a:rPr lang="zh-TW" sz="1200" kern="100" dirty="0" smtClean="0">
                          <a:effectLst/>
                        </a:rPr>
                        <a:t>主題</a:t>
                      </a:r>
                      <a:r>
                        <a:rPr lang="en-US" altLang="zh-TW" sz="1200" kern="100" dirty="0" smtClean="0">
                          <a:effectLst/>
                        </a:rPr>
                        <a:t>.</a:t>
                      </a:r>
                      <a:r>
                        <a:rPr lang="zh-TW" altLang="en-US" sz="1200" kern="100" dirty="0" smtClean="0">
                          <a:effectLst/>
                        </a:rPr>
                        <a:t>學區</a:t>
                      </a:r>
                      <a:r>
                        <a:rPr lang="zh-TW" sz="1200" kern="100" dirty="0" smtClean="0">
                          <a:effectLst/>
                        </a:rPr>
                        <a:t>統</a:t>
                      </a:r>
                      <a:r>
                        <a:rPr lang="zh-TW" sz="1200" kern="100" dirty="0">
                          <a:effectLst/>
                        </a:rPr>
                        <a:t>整</a:t>
                      </a:r>
                      <a:r>
                        <a:rPr lang="zh-TW" sz="1200" kern="100" dirty="0" smtClean="0">
                          <a:effectLst/>
                        </a:rPr>
                        <a:t>各</a:t>
                      </a:r>
                      <a:r>
                        <a:rPr lang="zh-TW" altLang="en-US" sz="1200" kern="100" dirty="0" smtClean="0">
                          <a:effectLst/>
                        </a:rPr>
                        <a:t>學習</a:t>
                      </a:r>
                      <a:r>
                        <a:rPr lang="zh-TW" sz="1200" kern="100" dirty="0" smtClean="0">
                          <a:effectLst/>
                        </a:rPr>
                        <a:t>領域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認知、語文、社會、</a:t>
                      </a:r>
                      <a:r>
                        <a:rPr lang="zh-TW" sz="1200" kern="100" dirty="0" smtClean="0">
                          <a:effectLst/>
                        </a:rPr>
                        <a:t>情緒、 </a:t>
                      </a:r>
                      <a:r>
                        <a:rPr lang="zh-TW" sz="1200" kern="100" dirty="0">
                          <a:effectLst/>
                        </a:rPr>
                        <a:t>美感和身體動作…等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14:30~15:00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點 心 時 間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好營養，好體力</a:t>
                      </a:r>
                      <a:endParaRPr lang="zh-TW" sz="1100" kern="10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餐後整理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1564280853"/>
                  </a:ext>
                </a:extLst>
              </a:tr>
              <a:tr h="1089941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10:</a:t>
                      </a:r>
                      <a:r>
                        <a:rPr lang="en-US" altLang="zh-TW" sz="1200" kern="100" dirty="0" smtClean="0">
                          <a:effectLst/>
                        </a:rPr>
                        <a:t>0</a:t>
                      </a:r>
                      <a:r>
                        <a:rPr lang="en-US" sz="1200" kern="100" dirty="0" smtClean="0">
                          <a:effectLst/>
                        </a:rPr>
                        <a:t>0~11:10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學習區學習活動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00" dirty="0" smtClean="0">
                          <a:effectLst/>
                        </a:rPr>
                        <a:t>扮演</a:t>
                      </a:r>
                      <a:r>
                        <a:rPr lang="zh-TW" sz="1200" kern="100" dirty="0" smtClean="0">
                          <a:effectLst/>
                        </a:rPr>
                        <a:t>家</a:t>
                      </a:r>
                      <a:r>
                        <a:rPr lang="zh-TW" sz="1200" kern="100" dirty="0">
                          <a:effectLst/>
                        </a:rPr>
                        <a:t>、語文區</a:t>
                      </a:r>
                      <a:r>
                        <a:rPr lang="zh-TW" sz="1200" kern="100" dirty="0" smtClean="0">
                          <a:effectLst/>
                        </a:rPr>
                        <a:t>、</a:t>
                      </a:r>
                      <a:r>
                        <a:rPr lang="zh-TW" altLang="en-US" sz="1200" kern="100" dirty="0" smtClean="0">
                          <a:effectLst/>
                        </a:rPr>
                        <a:t>建構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區、積木區</a:t>
                      </a:r>
                      <a:r>
                        <a:rPr lang="zh-TW" sz="1200" kern="100" dirty="0" smtClean="0">
                          <a:effectLst/>
                        </a:rPr>
                        <a:t>、</a:t>
                      </a:r>
                      <a:r>
                        <a:rPr lang="zh-TW" altLang="en-US" sz="1200" kern="100" dirty="0" smtClean="0">
                          <a:effectLst/>
                        </a:rPr>
                        <a:t>美勞</a:t>
                      </a:r>
                      <a:r>
                        <a:rPr lang="zh-TW" sz="1200" kern="100" dirty="0" smtClean="0">
                          <a:effectLst/>
                        </a:rPr>
                        <a:t>區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…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15:00~16:00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快 樂 學 習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主題延伸、分享活動、綜合活動、常規指導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3602873438"/>
                  </a:ext>
                </a:extLst>
              </a:tr>
              <a:tr h="729402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11:10~11:</a:t>
                      </a:r>
                      <a:r>
                        <a:rPr lang="en-US" altLang="zh-TW" sz="1200" kern="100" dirty="0" smtClean="0">
                          <a:effectLst/>
                        </a:rPr>
                        <a:t>1</a:t>
                      </a:r>
                      <a:r>
                        <a:rPr lang="en-US" sz="1200" kern="100" dirty="0" smtClean="0">
                          <a:effectLst/>
                        </a:rPr>
                        <a:t>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團體活動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收拾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分享活動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16:00~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放</a:t>
                      </a:r>
                      <a:r>
                        <a:rPr lang="en-US" sz="1400" kern="100">
                          <a:effectLst/>
                        </a:rPr>
                        <a:t>       </a:t>
                      </a:r>
                      <a:r>
                        <a:rPr lang="zh-TW" sz="1400" kern="100">
                          <a:effectLst/>
                        </a:rPr>
                        <a:t>學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收拾用品、整理環境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295344875"/>
                  </a:ext>
                </a:extLst>
              </a:tr>
            </a:tbl>
          </a:graphicData>
        </a:graphic>
      </p:graphicFrame>
      <p:pic>
        <p:nvPicPr>
          <p:cNvPr id="2050" name="yui_3_5_1_1_1375169407250_693" descr="http://ts2.mm.bing.net/th?id=H.4695126195765281&amp;pid=15.1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2" y="378817"/>
            <a:ext cx="3429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http://ts2.mm.bing.net/th?id=H.4695126195765281&amp;pid=15.1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70806"/>
            <a:ext cx="3429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1625" y="1545709"/>
            <a:ext cx="2744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2669</TotalTime>
  <Words>1300</Words>
  <Application>Microsoft Office PowerPoint</Application>
  <PresentationFormat>如螢幕大小 (4:3)</PresentationFormat>
  <Paragraphs>312</Paragraphs>
  <Slides>37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1" baseType="lpstr">
      <vt:lpstr>方正舒体</vt:lpstr>
      <vt:lpstr>微软雅黑</vt:lpstr>
      <vt:lpstr>文鼎粗行楷</vt:lpstr>
      <vt:lpstr>金梅浪漫字形原體</vt:lpstr>
      <vt:lpstr>微軟正黑體</vt:lpstr>
      <vt:lpstr>新細明體</vt:lpstr>
      <vt:lpstr>標楷體</vt:lpstr>
      <vt:lpstr>Arial</vt:lpstr>
      <vt:lpstr>Calibri</vt:lpstr>
      <vt:lpstr>Georgia</vt:lpstr>
      <vt:lpstr>Times New Roman</vt:lpstr>
      <vt:lpstr>Wingdings</vt:lpstr>
      <vt:lpstr>Wingdings 2</vt:lpstr>
      <vt:lpstr>市鎮</vt:lpstr>
      <vt:lpstr>PowerPoint 簡報</vt:lpstr>
      <vt:lpstr>相見歡</vt:lpstr>
      <vt:lpstr>  </vt:lpstr>
      <vt:lpstr>校長致詞</vt:lpstr>
      <vt:lpstr> 家長會長致詞</vt:lpstr>
      <vt:lpstr>四處室主任致詞</vt:lpstr>
      <vt:lpstr>認識幼兒園</vt:lpstr>
      <vt:lpstr>青溪國小附設幼兒園：               班級：                         太陽班             彩虹班                  雲朵班 </vt:lpstr>
      <vt:lpstr>桃園市桃園區青溪國民小學附設幼兒園作息時間表 </vt:lpstr>
      <vt:lpstr>   作息時間補充說明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桃園市幼兒園收退費辦法</vt:lpstr>
      <vt:lpstr>111學年度第1學期 桃園市桃園區青溪國民小學附設幼兒園家長每月繳費數額說明表</vt:lpstr>
      <vt:lpstr>PowerPoint 簡報</vt:lpstr>
      <vt:lpstr>PowerPoint 簡報</vt:lpstr>
      <vt:lpstr>PowerPoint 簡報</vt:lpstr>
      <vt:lpstr>重要事項宣導</vt:lpstr>
      <vt:lpstr>接送證~每位幼兒有兩張(遺失不補發)</vt:lpstr>
      <vt:lpstr>重要事項宣導</vt:lpstr>
      <vt:lpstr>上學路線</vt:lpstr>
      <vt:lpstr>PowerPoint 簡報</vt:lpstr>
      <vt:lpstr>綜合座談</vt:lpstr>
      <vt:lpstr>                    </vt:lpstr>
      <vt:lpstr>PowerPoint 簡報</vt:lpstr>
      <vt:lpstr>PowerPoint 簡報</vt:lpstr>
      <vt:lpstr>PowerPoint 簡報</vt:lpstr>
      <vt:lpstr>參觀校園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Microsoft</cp:lastModifiedBy>
  <cp:revision>260</cp:revision>
  <cp:lastPrinted>2022-08-26T08:16:13Z</cp:lastPrinted>
  <dcterms:created xsi:type="dcterms:W3CDTF">2016-06-11T14:36:31Z</dcterms:created>
  <dcterms:modified xsi:type="dcterms:W3CDTF">2022-08-28T00:15:40Z</dcterms:modified>
</cp:coreProperties>
</file>